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1" r:id="rId3"/>
    <p:sldId id="257" r:id="rId4"/>
    <p:sldId id="258" r:id="rId5"/>
    <p:sldId id="260" r:id="rId6"/>
    <p:sldId id="262" r:id="rId7"/>
    <p:sldId id="263" r:id="rId8"/>
    <p:sldId id="259"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10/28/2020</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928985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10/28/2020</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811058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10/28/2020</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865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10/28/2020</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042681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10/28/2020</a:t>
            </a:fld>
            <a:endParaRPr lang="en-US" dirty="0"/>
          </a:p>
        </p:txBody>
      </p:sp>
    </p:spTree>
    <p:extLst>
      <p:ext uri="{BB962C8B-B14F-4D97-AF65-F5344CB8AC3E}">
        <p14:creationId xmlns:p14="http://schemas.microsoft.com/office/powerpoint/2010/main" val="721216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10/28/2020</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002611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10/28/2020</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3244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10/28/2020</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879408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10/28/2020</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27589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10/28/2020</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909959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10/28/2020</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150692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10/28/2020</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105390"/>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34164571-9247-42EC-B0F1-E6F5367A04C3}"/>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25"/>
          <a:stretch/>
        </p:blipFill>
        <p:spPr>
          <a:xfrm>
            <a:off x="-4743" y="-4753"/>
            <a:ext cx="12214876" cy="6872587"/>
          </a:xfrm>
          <a:prstGeom prst="rect">
            <a:avLst/>
          </a:prstGeom>
        </p:spPr>
      </p:pic>
      <p:sp>
        <p:nvSpPr>
          <p:cNvPr id="11" name="Freeform: Shape 10">
            <a:extLst>
              <a:ext uri="{FF2B5EF4-FFF2-40B4-BE49-F238E27FC236}">
                <a16:creationId xmlns:a16="http://schemas.microsoft.com/office/drawing/2014/main" id="{F2621C38-FE94-4B56-ABB1-36B5A4B6A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30222" y="1469365"/>
            <a:ext cx="3864334" cy="4678625"/>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3C0AF70D-52CB-46E1-BF84-B75905683D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937512" y="1610141"/>
            <a:ext cx="3681452" cy="4389122"/>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9EE0B2B1-B908-4F09-B881-BA114A73D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52398" y="1729211"/>
            <a:ext cx="3260032" cy="4143027"/>
          </a:xfrm>
          <a:custGeom>
            <a:avLst/>
            <a:gdLst>
              <a:gd name="connsiteX0" fmla="*/ 1151661 w 2246489"/>
              <a:gd name="connsiteY0" fmla="*/ 1443 h 2351005"/>
              <a:gd name="connsiteX1" fmla="*/ 1402443 w 2246489"/>
              <a:gd name="connsiteY1" fmla="*/ 30814 h 2351005"/>
              <a:gd name="connsiteX2" fmla="*/ 1732265 w 2246489"/>
              <a:gd name="connsiteY2" fmla="*/ 217920 h 2351005"/>
              <a:gd name="connsiteX3" fmla="*/ 1993051 w 2246489"/>
              <a:gd name="connsiteY3" fmla="*/ 635816 h 2351005"/>
              <a:gd name="connsiteX4" fmla="*/ 2041004 w 2246489"/>
              <a:gd name="connsiteY4" fmla="*/ 725913 h 2351005"/>
              <a:gd name="connsiteX5" fmla="*/ 2235234 w 2246489"/>
              <a:gd name="connsiteY5" fmla="*/ 1428254 h 2351005"/>
              <a:gd name="connsiteX6" fmla="*/ 1560212 w 2246489"/>
              <a:gd name="connsiteY6" fmla="*/ 2176460 h 2351005"/>
              <a:gd name="connsiteX7" fmla="*/ 1411529 w 2246489"/>
              <a:gd name="connsiteY7" fmla="*/ 2241605 h 2351005"/>
              <a:gd name="connsiteX8" fmla="*/ 963078 w 2246489"/>
              <a:gd name="connsiteY8" fmla="*/ 2341734 h 2351005"/>
              <a:gd name="connsiteX9" fmla="*/ 537304 w 2246489"/>
              <a:gd name="connsiteY9" fmla="*/ 2148767 h 2351005"/>
              <a:gd name="connsiteX10" fmla="*/ 210472 w 2246489"/>
              <a:gd name="connsiteY10" fmla="*/ 1777713 h 2351005"/>
              <a:gd name="connsiteX11" fmla="*/ 26459 w 2246489"/>
              <a:gd name="connsiteY11" fmla="*/ 1296106 h 2351005"/>
              <a:gd name="connsiteX12" fmla="*/ 21889 w 2246489"/>
              <a:gd name="connsiteY12" fmla="*/ 792504 h 2351005"/>
              <a:gd name="connsiteX13" fmla="*/ 190903 w 2246489"/>
              <a:gd name="connsiteY13" fmla="*/ 393892 h 2351005"/>
              <a:gd name="connsiteX14" fmla="*/ 491313 w 2246489"/>
              <a:gd name="connsiteY14" fmla="*/ 136852 h 2351005"/>
              <a:gd name="connsiteX15" fmla="*/ 1151661 w 2246489"/>
              <a:gd name="connsiteY15" fmla="*/ 1443 h 235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6489" h="2351005">
                <a:moveTo>
                  <a:pt x="1151661" y="1443"/>
                </a:moveTo>
                <a:cubicBezTo>
                  <a:pt x="1233631" y="4917"/>
                  <a:pt x="1317535" y="14671"/>
                  <a:pt x="1402443" y="30814"/>
                </a:cubicBezTo>
                <a:cubicBezTo>
                  <a:pt x="1537948" y="56577"/>
                  <a:pt x="1639656" y="114298"/>
                  <a:pt x="1732265" y="217920"/>
                </a:cubicBezTo>
                <a:cubicBezTo>
                  <a:pt x="1829139" y="326311"/>
                  <a:pt x="1908765" y="476638"/>
                  <a:pt x="1993051" y="635816"/>
                </a:cubicBezTo>
                <a:cubicBezTo>
                  <a:pt x="2008576" y="665180"/>
                  <a:pt x="2024662" y="695523"/>
                  <a:pt x="2041004" y="725913"/>
                </a:cubicBezTo>
                <a:cubicBezTo>
                  <a:pt x="2187254" y="997942"/>
                  <a:pt x="2279812" y="1193790"/>
                  <a:pt x="2235234" y="1428254"/>
                </a:cubicBezTo>
                <a:cubicBezTo>
                  <a:pt x="2167312" y="1785504"/>
                  <a:pt x="1965442" y="2009279"/>
                  <a:pt x="1560212" y="2176460"/>
                </a:cubicBezTo>
                <a:cubicBezTo>
                  <a:pt x="1507174" y="2198335"/>
                  <a:pt x="1458538" y="2220330"/>
                  <a:pt x="1411529" y="2241605"/>
                </a:cubicBezTo>
                <a:cubicBezTo>
                  <a:pt x="1216626" y="2329770"/>
                  <a:pt x="1116176" y="2370842"/>
                  <a:pt x="963078" y="2341734"/>
                </a:cubicBezTo>
                <a:cubicBezTo>
                  <a:pt x="811062" y="2312832"/>
                  <a:pt x="667816" y="2247882"/>
                  <a:pt x="537304" y="2148767"/>
                </a:cubicBezTo>
                <a:cubicBezTo>
                  <a:pt x="409636" y="2051788"/>
                  <a:pt x="299638" y="1926926"/>
                  <a:pt x="210472" y="1777713"/>
                </a:cubicBezTo>
                <a:cubicBezTo>
                  <a:pt x="122796" y="1631044"/>
                  <a:pt x="59147" y="1464537"/>
                  <a:pt x="26459" y="1296106"/>
                </a:cubicBezTo>
                <a:cubicBezTo>
                  <a:pt x="-7227" y="1123116"/>
                  <a:pt x="-8744" y="953623"/>
                  <a:pt x="21889" y="792504"/>
                </a:cubicBezTo>
                <a:cubicBezTo>
                  <a:pt x="50778" y="640558"/>
                  <a:pt x="107667" y="506474"/>
                  <a:pt x="190903" y="393892"/>
                </a:cubicBezTo>
                <a:cubicBezTo>
                  <a:pt x="268956" y="288393"/>
                  <a:pt x="370042" y="201917"/>
                  <a:pt x="491313" y="136852"/>
                </a:cubicBezTo>
                <a:cubicBezTo>
                  <a:pt x="677259" y="37131"/>
                  <a:pt x="905753" y="-8977"/>
                  <a:pt x="1151661" y="1443"/>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6960263" y="2428063"/>
            <a:ext cx="3691581" cy="2186393"/>
          </a:xfrm>
        </p:spPr>
        <p:txBody>
          <a:bodyPr anchor="b">
            <a:normAutofit/>
          </a:bodyPr>
          <a:lstStyle/>
          <a:p>
            <a:pPr algn="ctr">
              <a:lnSpc>
                <a:spcPct val="110000"/>
              </a:lnSpc>
            </a:pPr>
            <a:r>
              <a:rPr lang="en-US" sz="3700">
                <a:solidFill>
                  <a:schemeClr val="bg1"/>
                </a:solidFill>
                <a:cs typeface="Calibri Light"/>
              </a:rPr>
              <a:t>NYC Day Habilitation Program </a:t>
            </a:r>
            <a:endParaRPr lang="en-US" sz="3700">
              <a:solidFill>
                <a:schemeClr val="bg1"/>
              </a:solidFill>
            </a:endParaRPr>
          </a:p>
        </p:txBody>
      </p:sp>
      <p:sp>
        <p:nvSpPr>
          <p:cNvPr id="3" name="Subtitle 2"/>
          <p:cNvSpPr>
            <a:spLocks noGrp="1"/>
          </p:cNvSpPr>
          <p:nvPr>
            <p:ph type="subTitle" idx="1"/>
          </p:nvPr>
        </p:nvSpPr>
        <p:spPr>
          <a:xfrm>
            <a:off x="7227200" y="4614456"/>
            <a:ext cx="3247403" cy="678633"/>
          </a:xfrm>
        </p:spPr>
        <p:txBody>
          <a:bodyPr anchor="t">
            <a:normAutofit fontScale="77500" lnSpcReduction="20000"/>
          </a:bodyPr>
          <a:lstStyle/>
          <a:p>
            <a:pPr algn="ctr"/>
            <a:r>
              <a:rPr lang="en-US" sz="1800" dirty="0">
                <a:solidFill>
                  <a:schemeClr val="bg1"/>
                </a:solidFill>
                <a:ea typeface="Meiryo"/>
              </a:rPr>
              <a:t>Providing Services &amp; Support</a:t>
            </a:r>
          </a:p>
          <a:p>
            <a:pPr algn="ctr"/>
            <a:endParaRPr lang="en-US" sz="1800" dirty="0">
              <a:solidFill>
                <a:schemeClr val="bg1"/>
              </a:solidFill>
              <a:ea typeface="Meiryo"/>
            </a:endParaRPr>
          </a:p>
        </p:txBody>
      </p:sp>
      <p:pic>
        <p:nvPicPr>
          <p:cNvPr id="1026" name="x_Picture 1">
            <a:extLst>
              <a:ext uri="{FF2B5EF4-FFF2-40B4-BE49-F238E27FC236}">
                <a16:creationId xmlns:a16="http://schemas.microsoft.com/office/drawing/2014/main" id="{74C4F078-69C5-4569-8F12-DFF0169CC4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527244" cy="467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3" name="Freeform: Shape 122">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5" name="Freeform: Shape 124">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27" name="Freeform: Shape 126">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0" name="Freeform: Shape 189">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92" name="Freeform: Shape 191">
            <a:extLst>
              <a:ext uri="{FF2B5EF4-FFF2-40B4-BE49-F238E27FC236}">
                <a16:creationId xmlns:a16="http://schemas.microsoft.com/office/drawing/2014/main" id="{0CA184B6-3482-4F43-87F0-BC765DCFD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4" name="Freeform: Shape 193">
            <a:extLst>
              <a:ext uri="{FF2B5EF4-FFF2-40B4-BE49-F238E27FC236}">
                <a16:creationId xmlns:a16="http://schemas.microsoft.com/office/drawing/2014/main" id="{6C869923-8380-4244-9548-802C33063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6" name="Freeform: Shape 195">
            <a:extLst>
              <a:ext uri="{FF2B5EF4-FFF2-40B4-BE49-F238E27FC236}">
                <a16:creationId xmlns:a16="http://schemas.microsoft.com/office/drawing/2014/main" id="{C06255F2-BC67-4DDE-B34E-AC4BA218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8" name="Freeform: Shape 197">
            <a:extLst>
              <a:ext uri="{FF2B5EF4-FFF2-40B4-BE49-F238E27FC236}">
                <a16:creationId xmlns:a16="http://schemas.microsoft.com/office/drawing/2014/main" id="{55169443-FCCD-4C0A-8C69-18CD3FA09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200" name="Rectangle 199">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02" name="Freeform: Shape 201">
            <a:extLst>
              <a:ext uri="{FF2B5EF4-FFF2-40B4-BE49-F238E27FC236}">
                <a16:creationId xmlns:a16="http://schemas.microsoft.com/office/drawing/2014/main" id="{1BE70332-ECAF-47BB-8C7B-BD049452F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0158" y="1068946"/>
            <a:ext cx="4960104" cy="473550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4" name="Freeform: Shape 203">
            <a:extLst>
              <a:ext uri="{FF2B5EF4-FFF2-40B4-BE49-F238E27FC236}">
                <a16:creationId xmlns:a16="http://schemas.microsoft.com/office/drawing/2014/main" id="{716D9361-A35A-4DC8-AAB9-04FD2D6FE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92" y="912854"/>
            <a:ext cx="5298208" cy="503229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6" name="Freeform: Shape 205">
            <a:extLst>
              <a:ext uri="{FF2B5EF4-FFF2-40B4-BE49-F238E27FC236}">
                <a16:creationId xmlns:a16="http://schemas.microsoft.com/office/drawing/2014/main" id="{87FC31AD-FBB3-4219-A758-D6F7594A0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583" y="1197735"/>
            <a:ext cx="4641209" cy="4474618"/>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860400D-613B-42CC-9BBE-DAE647785BB4}"/>
              </a:ext>
            </a:extLst>
          </p:cNvPr>
          <p:cNvSpPr>
            <a:spLocks noGrp="1"/>
          </p:cNvSpPr>
          <p:nvPr>
            <p:ph type="title"/>
          </p:nvPr>
        </p:nvSpPr>
        <p:spPr>
          <a:xfrm>
            <a:off x="1327675" y="1685677"/>
            <a:ext cx="4215520" cy="2362673"/>
          </a:xfrm>
        </p:spPr>
        <p:txBody>
          <a:bodyPr vert="horz" lIns="109728" tIns="109728" rIns="109728" bIns="91440" rtlCol="0" anchor="b">
            <a:noAutofit/>
          </a:bodyPr>
          <a:lstStyle/>
          <a:p>
            <a:pPr algn="ctr">
              <a:lnSpc>
                <a:spcPct val="120000"/>
              </a:lnSpc>
            </a:pPr>
            <a:r>
              <a:rPr lang="en-US" sz="2400" dirty="0"/>
              <a:t>Safety First- Checking each person’s temperature staff and people being supported.</a:t>
            </a:r>
          </a:p>
        </p:txBody>
      </p:sp>
      <p:pic>
        <p:nvPicPr>
          <p:cNvPr id="4" name="Picture 4" descr="A picture containing person, indoor, holding, playing&#10;&#10;Description automatically generated">
            <a:extLst>
              <a:ext uri="{FF2B5EF4-FFF2-40B4-BE49-F238E27FC236}">
                <a16:creationId xmlns:a16="http://schemas.microsoft.com/office/drawing/2014/main" id="{F6087914-6C64-422B-9202-884CEFD42AF1}"/>
              </a:ext>
            </a:extLst>
          </p:cNvPr>
          <p:cNvPicPr>
            <a:picLocks noGrp="1" noChangeAspect="1"/>
          </p:cNvPicPr>
          <p:nvPr>
            <p:ph idx="1"/>
          </p:nvPr>
        </p:nvPicPr>
        <p:blipFill>
          <a:blip r:embed="rId2"/>
          <a:stretch>
            <a:fillRect/>
          </a:stretch>
        </p:blipFill>
        <p:spPr>
          <a:xfrm rot="5400000">
            <a:off x="6582178" y="1581149"/>
            <a:ext cx="4927600" cy="3695700"/>
          </a:xfrm>
          <a:prstGeom prst="rect">
            <a:avLst/>
          </a:prstGeom>
        </p:spPr>
      </p:pic>
      <p:pic>
        <p:nvPicPr>
          <p:cNvPr id="2050" name="x_Picture 1">
            <a:extLst>
              <a:ext uri="{FF2B5EF4-FFF2-40B4-BE49-F238E27FC236}">
                <a16:creationId xmlns:a16="http://schemas.microsoft.com/office/drawing/2014/main" id="{4D939268-2701-49A0-A901-CBE0378EC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890276" cy="57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583964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6E961F8-E8D9-40C0-9827-6A2A0B4F2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rgbClr val="DA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45" name="Freeform: Shape 44">
            <a:extLst>
              <a:ext uri="{FF2B5EF4-FFF2-40B4-BE49-F238E27FC236}">
                <a16:creationId xmlns:a16="http://schemas.microsoft.com/office/drawing/2014/main" id="{48465142-26CF-4A14-BAE0-499E62FD4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12897" cy="3393534"/>
          </a:xfrm>
          <a:custGeom>
            <a:avLst/>
            <a:gdLst>
              <a:gd name="connsiteX0" fmla="*/ 0 w 2979721"/>
              <a:gd name="connsiteY0" fmla="*/ 0 h 3387852"/>
              <a:gd name="connsiteX1" fmla="*/ 2979721 w 2979721"/>
              <a:gd name="connsiteY1" fmla="*/ 0 h 3387852"/>
              <a:gd name="connsiteX2" fmla="*/ 2979721 w 2979721"/>
              <a:gd name="connsiteY2" fmla="*/ 3387852 h 3387852"/>
              <a:gd name="connsiteX3" fmla="*/ 0 w 2979721"/>
              <a:gd name="connsiteY3" fmla="*/ 3387852 h 3387852"/>
            </a:gdLst>
            <a:ahLst/>
            <a:cxnLst>
              <a:cxn ang="0">
                <a:pos x="connsiteX0" y="connsiteY0"/>
              </a:cxn>
              <a:cxn ang="0">
                <a:pos x="connsiteX1" y="connsiteY1"/>
              </a:cxn>
              <a:cxn ang="0">
                <a:pos x="connsiteX2" y="connsiteY2"/>
              </a:cxn>
              <a:cxn ang="0">
                <a:pos x="connsiteX3" y="connsiteY3"/>
              </a:cxn>
            </a:cxnLst>
            <a:rect l="l" t="t" r="r" b="b"/>
            <a:pathLst>
              <a:path w="2979721" h="3387852">
                <a:moveTo>
                  <a:pt x="0" y="0"/>
                </a:moveTo>
                <a:lnTo>
                  <a:pt x="2979721" y="0"/>
                </a:lnTo>
                <a:lnTo>
                  <a:pt x="2979721" y="3387852"/>
                </a:lnTo>
                <a:lnTo>
                  <a:pt x="0" y="338785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A person sitting on a table&#10;&#10;Description automatically generated">
            <a:extLst>
              <a:ext uri="{FF2B5EF4-FFF2-40B4-BE49-F238E27FC236}">
                <a16:creationId xmlns:a16="http://schemas.microsoft.com/office/drawing/2014/main" id="{4D854937-AE37-4E8E-9FD1-5BBAB334CB4E}"/>
              </a:ext>
            </a:extLst>
          </p:cNvPr>
          <p:cNvPicPr>
            <a:picLocks noChangeAspect="1"/>
          </p:cNvPicPr>
          <p:nvPr/>
        </p:nvPicPr>
        <p:blipFill>
          <a:blip r:embed="rId2"/>
          <a:stretch>
            <a:fillRect/>
          </a:stretch>
        </p:blipFill>
        <p:spPr>
          <a:xfrm rot="5400000">
            <a:off x="198487" y="681841"/>
            <a:ext cx="2746590" cy="2059942"/>
          </a:xfrm>
          <a:prstGeom prst="rect">
            <a:avLst/>
          </a:prstGeom>
        </p:spPr>
      </p:pic>
      <p:sp useBgFill="1">
        <p:nvSpPr>
          <p:cNvPr id="47" name="Freeform: Shape 46">
            <a:extLst>
              <a:ext uri="{FF2B5EF4-FFF2-40B4-BE49-F238E27FC236}">
                <a16:creationId xmlns:a16="http://schemas.microsoft.com/office/drawing/2014/main" id="{0F89C133-1972-4B13-9E90-2BDD4CB3E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61253" y="0"/>
            <a:ext cx="2981236" cy="3393535"/>
          </a:xfrm>
          <a:custGeom>
            <a:avLst/>
            <a:gdLst>
              <a:gd name="connsiteX0" fmla="*/ 0 w 2980095"/>
              <a:gd name="connsiteY0" fmla="*/ 0 h 3404729"/>
              <a:gd name="connsiteX1" fmla="*/ 2980095 w 2980095"/>
              <a:gd name="connsiteY1" fmla="*/ 0 h 3404729"/>
              <a:gd name="connsiteX2" fmla="*/ 2980095 w 2980095"/>
              <a:gd name="connsiteY2" fmla="*/ 3404729 h 3404729"/>
              <a:gd name="connsiteX3" fmla="*/ 0 w 2980095"/>
              <a:gd name="connsiteY3" fmla="*/ 3404729 h 3404729"/>
            </a:gdLst>
            <a:ahLst/>
            <a:cxnLst>
              <a:cxn ang="0">
                <a:pos x="connsiteX0" y="connsiteY0"/>
              </a:cxn>
              <a:cxn ang="0">
                <a:pos x="connsiteX1" y="connsiteY1"/>
              </a:cxn>
              <a:cxn ang="0">
                <a:pos x="connsiteX2" y="connsiteY2"/>
              </a:cxn>
              <a:cxn ang="0">
                <a:pos x="connsiteX3" y="connsiteY3"/>
              </a:cxn>
            </a:cxnLst>
            <a:rect l="l" t="t" r="r" b="b"/>
            <a:pathLst>
              <a:path w="2980095" h="3404729">
                <a:moveTo>
                  <a:pt x="0" y="0"/>
                </a:moveTo>
                <a:lnTo>
                  <a:pt x="2980095" y="0"/>
                </a:lnTo>
                <a:lnTo>
                  <a:pt x="2980095" y="3404729"/>
                </a:lnTo>
                <a:lnTo>
                  <a:pt x="0" y="340472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5" descr="A child sitting on a kitchen counter&#10;&#10;Description automatically generated">
            <a:extLst>
              <a:ext uri="{FF2B5EF4-FFF2-40B4-BE49-F238E27FC236}">
                <a16:creationId xmlns:a16="http://schemas.microsoft.com/office/drawing/2014/main" id="{B2A10B71-8352-4709-A1BA-E5C6354B07AC}"/>
              </a:ext>
            </a:extLst>
          </p:cNvPr>
          <p:cNvPicPr>
            <a:picLocks noChangeAspect="1"/>
          </p:cNvPicPr>
          <p:nvPr/>
        </p:nvPicPr>
        <p:blipFill>
          <a:blip r:embed="rId3"/>
          <a:stretch>
            <a:fillRect/>
          </a:stretch>
        </p:blipFill>
        <p:spPr>
          <a:xfrm>
            <a:off x="3499853" y="344198"/>
            <a:ext cx="2055681" cy="2740909"/>
          </a:xfrm>
          <a:prstGeom prst="rect">
            <a:avLst/>
          </a:prstGeom>
        </p:spPr>
      </p:pic>
      <p:sp useBgFill="1">
        <p:nvSpPr>
          <p:cNvPr id="49" name="Freeform: Shape 48">
            <a:extLst>
              <a:ext uri="{FF2B5EF4-FFF2-40B4-BE49-F238E27FC236}">
                <a16:creationId xmlns:a16="http://schemas.microsoft.com/office/drawing/2014/main" id="{410EE20B-ABA0-4D8B-A352-239FD3B7F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3464465"/>
            <a:ext cx="6053328" cy="3393535"/>
          </a:xfrm>
          <a:custGeom>
            <a:avLst/>
            <a:gdLst>
              <a:gd name="connsiteX0" fmla="*/ 0 w 6053328"/>
              <a:gd name="connsiteY0" fmla="*/ 0 h 3387852"/>
              <a:gd name="connsiteX1" fmla="*/ 6053328 w 6053328"/>
              <a:gd name="connsiteY1" fmla="*/ 0 h 3387852"/>
              <a:gd name="connsiteX2" fmla="*/ 6053328 w 6053328"/>
              <a:gd name="connsiteY2" fmla="*/ 3387852 h 3387852"/>
              <a:gd name="connsiteX3" fmla="*/ 0 w 6053328"/>
              <a:gd name="connsiteY3" fmla="*/ 3387852 h 3387852"/>
            </a:gdLst>
            <a:ahLst/>
            <a:cxnLst>
              <a:cxn ang="0">
                <a:pos x="connsiteX0" y="connsiteY0"/>
              </a:cxn>
              <a:cxn ang="0">
                <a:pos x="connsiteX1" y="connsiteY1"/>
              </a:cxn>
              <a:cxn ang="0">
                <a:pos x="connsiteX2" y="connsiteY2"/>
              </a:cxn>
              <a:cxn ang="0">
                <a:pos x="connsiteX3" y="connsiteY3"/>
              </a:cxn>
            </a:cxnLst>
            <a:rect l="l" t="t" r="r" b="b"/>
            <a:pathLst>
              <a:path w="6053328" h="3387852">
                <a:moveTo>
                  <a:pt x="0" y="0"/>
                </a:moveTo>
                <a:lnTo>
                  <a:pt x="6053328" y="0"/>
                </a:lnTo>
                <a:lnTo>
                  <a:pt x="6053328" y="3387852"/>
                </a:lnTo>
                <a:lnTo>
                  <a:pt x="0" y="338785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picture containing indoor, person, table, person&#10;&#10;Description automatically generated">
            <a:extLst>
              <a:ext uri="{FF2B5EF4-FFF2-40B4-BE49-F238E27FC236}">
                <a16:creationId xmlns:a16="http://schemas.microsoft.com/office/drawing/2014/main" id="{EBE22F13-48C9-407B-A956-CB5CDADC3A4A}"/>
              </a:ext>
            </a:extLst>
          </p:cNvPr>
          <p:cNvPicPr>
            <a:picLocks noChangeAspect="1"/>
          </p:cNvPicPr>
          <p:nvPr/>
        </p:nvPicPr>
        <p:blipFill>
          <a:blip r:embed="rId4"/>
          <a:stretch>
            <a:fillRect/>
          </a:stretch>
        </p:blipFill>
        <p:spPr>
          <a:xfrm>
            <a:off x="1495497" y="3825723"/>
            <a:ext cx="3126357" cy="2344768"/>
          </a:xfrm>
          <a:prstGeom prst="rect">
            <a:avLst/>
          </a:prstGeom>
        </p:spPr>
      </p:pic>
      <p:sp useBgFill="1">
        <p:nvSpPr>
          <p:cNvPr id="51" name="Freeform: Shape 50">
            <a:extLst>
              <a:ext uri="{FF2B5EF4-FFF2-40B4-BE49-F238E27FC236}">
                <a16:creationId xmlns:a16="http://schemas.microsoft.com/office/drawing/2014/main" id="{1ACF5E41-1180-4F4D-8B18-7BF41E95FE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843" y="-2"/>
            <a:ext cx="6099631" cy="6858000"/>
          </a:xfrm>
          <a:custGeom>
            <a:avLst/>
            <a:gdLst>
              <a:gd name="connsiteX0" fmla="*/ 0 w 6053328"/>
              <a:gd name="connsiteY0" fmla="*/ 0 h 6858000"/>
              <a:gd name="connsiteX1" fmla="*/ 6053328 w 6053328"/>
              <a:gd name="connsiteY1" fmla="*/ 0 h 6858000"/>
              <a:gd name="connsiteX2" fmla="*/ 6053328 w 6053328"/>
              <a:gd name="connsiteY2" fmla="*/ 6858000 h 6858000"/>
              <a:gd name="connsiteX3" fmla="*/ 0 w 605332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53328" h="6858000">
                <a:moveTo>
                  <a:pt x="0" y="0"/>
                </a:moveTo>
                <a:lnTo>
                  <a:pt x="6053328" y="0"/>
                </a:lnTo>
                <a:lnTo>
                  <a:pt x="605332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Shape 52">
            <a:extLst>
              <a:ext uri="{FF2B5EF4-FFF2-40B4-BE49-F238E27FC236}">
                <a16:creationId xmlns:a16="http://schemas.microsoft.com/office/drawing/2014/main" id="{0875622B-BE16-4243-B0B6-627893091E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0899" y="1081378"/>
            <a:ext cx="4635771" cy="465860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37A1B7AB-6762-4150-B1BE-25D0E642B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876553" y="1216550"/>
            <a:ext cx="4269851" cy="426985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72A84DB-6370-4C56-A037-DB58E5096914}"/>
              </a:ext>
            </a:extLst>
          </p:cNvPr>
          <p:cNvSpPr>
            <a:spLocks noGrp="1"/>
          </p:cNvSpPr>
          <p:nvPr>
            <p:ph type="title"/>
          </p:nvPr>
        </p:nvSpPr>
        <p:spPr>
          <a:xfrm>
            <a:off x="7314995" y="1632419"/>
            <a:ext cx="3538748" cy="1402563"/>
          </a:xfrm>
        </p:spPr>
        <p:txBody>
          <a:bodyPr vert="horz" lIns="109728" tIns="109728" rIns="109728" bIns="91440" rtlCol="0" anchor="b">
            <a:normAutofit/>
          </a:bodyPr>
          <a:lstStyle/>
          <a:p>
            <a:pPr algn="ctr">
              <a:lnSpc>
                <a:spcPct val="120000"/>
              </a:lnSpc>
            </a:pPr>
            <a:r>
              <a:rPr lang="en-US" sz="2200" dirty="0"/>
              <a:t>Learning new skills during Statewide Quarantine   </a:t>
            </a:r>
          </a:p>
        </p:txBody>
      </p:sp>
      <p:sp>
        <p:nvSpPr>
          <p:cNvPr id="40" name="Content Placeholder 39">
            <a:extLst>
              <a:ext uri="{FF2B5EF4-FFF2-40B4-BE49-F238E27FC236}">
                <a16:creationId xmlns:a16="http://schemas.microsoft.com/office/drawing/2014/main" id="{D0DF04BD-33BA-44B1-8C7E-4EB2C4E4786D}"/>
              </a:ext>
            </a:extLst>
          </p:cNvPr>
          <p:cNvSpPr>
            <a:spLocks noGrp="1"/>
          </p:cNvSpPr>
          <p:nvPr>
            <p:ph idx="1"/>
          </p:nvPr>
        </p:nvSpPr>
        <p:spPr>
          <a:xfrm>
            <a:off x="7314994" y="3194235"/>
            <a:ext cx="3538750" cy="1897003"/>
          </a:xfrm>
        </p:spPr>
        <p:txBody>
          <a:bodyPr>
            <a:normAutofit/>
          </a:bodyPr>
          <a:lstStyle/>
          <a:p>
            <a:pPr algn="ctr"/>
            <a:r>
              <a:rPr lang="en-US" dirty="0"/>
              <a:t>Exploring new hobbies and learning important daily living skills such as cooking.</a:t>
            </a:r>
          </a:p>
        </p:txBody>
      </p:sp>
      <p:sp>
        <p:nvSpPr>
          <p:cNvPr id="57" name="Freeform: Shape 56">
            <a:extLst>
              <a:ext uri="{FF2B5EF4-FFF2-40B4-BE49-F238E27FC236}">
                <a16:creationId xmlns:a16="http://schemas.microsoft.com/office/drawing/2014/main" id="{AF2E4B5D-B5A6-48F9-AD2A-B5F12570B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0387" y="887226"/>
            <a:ext cx="4940264" cy="4997704"/>
          </a:xfrm>
          <a:custGeom>
            <a:avLst/>
            <a:gdLst>
              <a:gd name="connsiteX0" fmla="*/ 2146523 w 4940264"/>
              <a:gd name="connsiteY0" fmla="*/ 378 h 4997704"/>
              <a:gd name="connsiteX1" fmla="*/ 2939155 w 4940264"/>
              <a:gd name="connsiteY1" fmla="*/ 134828 h 4997704"/>
              <a:gd name="connsiteX2" fmla="*/ 3908645 w 4940264"/>
              <a:gd name="connsiteY2" fmla="*/ 647447 h 4997704"/>
              <a:gd name="connsiteX3" fmla="*/ 4618132 w 4940264"/>
              <a:gd name="connsiteY3" fmla="*/ 1446866 h 4997704"/>
              <a:gd name="connsiteX4" fmla="*/ 4935325 w 4940264"/>
              <a:gd name="connsiteY4" fmla="*/ 2421700 h 4997704"/>
              <a:gd name="connsiteX5" fmla="*/ 4635255 w 4940264"/>
              <a:gd name="connsiteY5" fmla="*/ 3378892 h 4997704"/>
              <a:gd name="connsiteX6" fmla="*/ 4468983 w 4940264"/>
              <a:gd name="connsiteY6" fmla="*/ 3688923 h 4997704"/>
              <a:gd name="connsiteX7" fmla="*/ 2768340 w 4940264"/>
              <a:gd name="connsiteY7" fmla="*/ 4992719 h 4997704"/>
              <a:gd name="connsiteX8" fmla="*/ 1339508 w 4940264"/>
              <a:gd name="connsiteY8" fmla="*/ 4407156 h 4997704"/>
              <a:gd name="connsiteX9" fmla="*/ 1160878 w 4940264"/>
              <a:gd name="connsiteY9" fmla="*/ 4281686 h 4997704"/>
              <a:gd name="connsiteX10" fmla="*/ 340108 w 4940264"/>
              <a:gd name="connsiteY10" fmla="*/ 3615884 h 4997704"/>
              <a:gd name="connsiteX11" fmla="*/ 15744 w 4940264"/>
              <a:gd name="connsiteY11" fmla="*/ 2852108 h 4997704"/>
              <a:gd name="connsiteX12" fmla="*/ 421814 w 4940264"/>
              <a:gd name="connsiteY12" fmla="*/ 885019 h 4997704"/>
              <a:gd name="connsiteX13" fmla="*/ 1019923 w 4940264"/>
              <a:gd name="connsiteY13" fmla="*/ 287371 h 4997704"/>
              <a:gd name="connsiteX14" fmla="*/ 1887372 w 4940264"/>
              <a:gd name="connsiteY14" fmla="*/ 9366 h 4997704"/>
              <a:gd name="connsiteX15" fmla="*/ 2146523 w 4940264"/>
              <a:gd name="connsiteY15" fmla="*/ 378 h 499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40264" h="4997704">
                <a:moveTo>
                  <a:pt x="2146523" y="378"/>
                </a:moveTo>
                <a:cubicBezTo>
                  <a:pt x="2407417" y="4892"/>
                  <a:pt x="2673063" y="49860"/>
                  <a:pt x="2939155" y="134828"/>
                </a:cubicBezTo>
                <a:cubicBezTo>
                  <a:pt x="3284622" y="244893"/>
                  <a:pt x="3619799" y="422187"/>
                  <a:pt x="3908645" y="647447"/>
                </a:cubicBezTo>
                <a:cubicBezTo>
                  <a:pt x="4202508" y="876546"/>
                  <a:pt x="4441249" y="1145593"/>
                  <a:pt x="4618132" y="1446866"/>
                </a:cubicBezTo>
                <a:cubicBezTo>
                  <a:pt x="4798901" y="1754844"/>
                  <a:pt x="4905677" y="2082820"/>
                  <a:pt x="4935325" y="2421700"/>
                </a:cubicBezTo>
                <a:cubicBezTo>
                  <a:pt x="4965184" y="2762991"/>
                  <a:pt x="4858999" y="2973121"/>
                  <a:pt x="4635255" y="3378892"/>
                </a:cubicBezTo>
                <a:cubicBezTo>
                  <a:pt x="4581266" y="3476758"/>
                  <a:pt x="4525447" y="3578016"/>
                  <a:pt x="4468983" y="3688923"/>
                </a:cubicBezTo>
                <a:cubicBezTo>
                  <a:pt x="4037499" y="4536277"/>
                  <a:pt x="3528870" y="4926181"/>
                  <a:pt x="2768340" y="4992719"/>
                </a:cubicBezTo>
                <a:cubicBezTo>
                  <a:pt x="2269204" y="5036388"/>
                  <a:pt x="1878549" y="4789182"/>
                  <a:pt x="1339508" y="4407156"/>
                </a:cubicBezTo>
                <a:cubicBezTo>
                  <a:pt x="1279287" y="4364468"/>
                  <a:pt x="1219115" y="4322353"/>
                  <a:pt x="1160878" y="4281686"/>
                </a:cubicBezTo>
                <a:cubicBezTo>
                  <a:pt x="845199" y="4060970"/>
                  <a:pt x="547075" y="3852469"/>
                  <a:pt x="340108" y="3615884"/>
                </a:cubicBezTo>
                <a:cubicBezTo>
                  <a:pt x="142243" y="3389714"/>
                  <a:pt x="42172" y="3154178"/>
                  <a:pt x="15744" y="2852108"/>
                </a:cubicBezTo>
                <a:cubicBezTo>
                  <a:pt x="-50496" y="2094984"/>
                  <a:pt x="93697" y="1396413"/>
                  <a:pt x="421814" y="885019"/>
                </a:cubicBezTo>
                <a:cubicBezTo>
                  <a:pt x="582368" y="634887"/>
                  <a:pt x="783593" y="433774"/>
                  <a:pt x="1019923" y="287371"/>
                </a:cubicBezTo>
                <a:cubicBezTo>
                  <a:pt x="1272106" y="131259"/>
                  <a:pt x="1563904" y="37666"/>
                  <a:pt x="1887372" y="9366"/>
                </a:cubicBezTo>
                <a:cubicBezTo>
                  <a:pt x="1973122" y="1864"/>
                  <a:pt x="2059558" y="-1126"/>
                  <a:pt x="2146523" y="378"/>
                </a:cubicBezTo>
                <a:close/>
              </a:path>
            </a:pathLst>
          </a:cu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x_Picture 1">
            <a:extLst>
              <a:ext uri="{FF2B5EF4-FFF2-40B4-BE49-F238E27FC236}">
                <a16:creationId xmlns:a16="http://schemas.microsoft.com/office/drawing/2014/main" id="{2C5EEEB4-92CA-4785-9886-69949927D3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6662" y="5776622"/>
            <a:ext cx="15240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139181"/>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8" name="Freeform: Shape 17">
            <a:extLst>
              <a:ext uri="{FF2B5EF4-FFF2-40B4-BE49-F238E27FC236}">
                <a16:creationId xmlns:a16="http://schemas.microsoft.com/office/drawing/2014/main" id="{0CA184B6-3482-4F43-87F0-BC765DCFD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6C869923-8380-4244-9548-802C33063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C06255F2-BC67-4DDE-B34E-AC4BA218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55169443-FCCD-4C0A-8C69-18CD3FA09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26" name="Rectangle 25">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8" name="Freeform: Shape 27">
            <a:extLst>
              <a:ext uri="{FF2B5EF4-FFF2-40B4-BE49-F238E27FC236}">
                <a16:creationId xmlns:a16="http://schemas.microsoft.com/office/drawing/2014/main" id="{391F8D69-709A-4575-A393-B4C26481A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6083" y="0"/>
            <a:ext cx="9841377"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C87A50C4-1191-461A-9E09-C8057F2AF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035" y="0"/>
            <a:ext cx="2265453" cy="6858000"/>
          </a:xfrm>
          <a:custGeom>
            <a:avLst/>
            <a:gdLst>
              <a:gd name="connsiteX0" fmla="*/ 1117108 w 2265453"/>
              <a:gd name="connsiteY0" fmla="*/ 0 h 6858000"/>
              <a:gd name="connsiteX1" fmla="*/ 1099628 w 2265453"/>
              <a:gd name="connsiteY1" fmla="*/ 0 h 6858000"/>
              <a:gd name="connsiteX2" fmla="*/ 1175238 w 2265453"/>
              <a:gd name="connsiteY2" fmla="*/ 82371 h 6858000"/>
              <a:gd name="connsiteX3" fmla="*/ 2240276 w 2265453"/>
              <a:gd name="connsiteY3" fmla="*/ 3734791 h 6858000"/>
              <a:gd name="connsiteX4" fmla="*/ 274951 w 2265453"/>
              <a:gd name="connsiteY4" fmla="*/ 6634678 h 6858000"/>
              <a:gd name="connsiteX5" fmla="*/ 12802 w 2265453"/>
              <a:gd name="connsiteY5" fmla="*/ 6848127 h 6858000"/>
              <a:gd name="connsiteX6" fmla="*/ 0 w 2265453"/>
              <a:gd name="connsiteY6" fmla="*/ 6858000 h 6858000"/>
              <a:gd name="connsiteX7" fmla="*/ 19410 w 2265453"/>
              <a:gd name="connsiteY7" fmla="*/ 6858000 h 6858000"/>
              <a:gd name="connsiteX8" fmla="*/ 31082 w 2265453"/>
              <a:gd name="connsiteY8" fmla="*/ 6848998 h 6858000"/>
              <a:gd name="connsiteX9" fmla="*/ 293230 w 2265453"/>
              <a:gd name="connsiteY9" fmla="*/ 6635549 h 6858000"/>
              <a:gd name="connsiteX10" fmla="*/ 2258555 w 2265453"/>
              <a:gd name="connsiteY10" fmla="*/ 3735662 h 6858000"/>
              <a:gd name="connsiteX11" fmla="*/ 1193518 w 2265453"/>
              <a:gd name="connsiteY11" fmla="*/ 832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5453" h="6858000">
                <a:moveTo>
                  <a:pt x="1117108" y="0"/>
                </a:moveTo>
                <a:lnTo>
                  <a:pt x="1099628" y="0"/>
                </a:lnTo>
                <a:lnTo>
                  <a:pt x="1175238" y="82371"/>
                </a:lnTo>
                <a:cubicBezTo>
                  <a:pt x="1926546" y="957940"/>
                  <a:pt x="2303836" y="2277119"/>
                  <a:pt x="2240276" y="3734791"/>
                </a:cubicBezTo>
                <a:cubicBezTo>
                  <a:pt x="2176522" y="5196911"/>
                  <a:pt x="1237280" y="5841173"/>
                  <a:pt x="274951" y="6634678"/>
                </a:cubicBezTo>
                <a:cubicBezTo>
                  <a:pt x="187328" y="6706930"/>
                  <a:pt x="100126" y="6778421"/>
                  <a:pt x="12802" y="6848127"/>
                </a:cubicBezTo>
                <a:lnTo>
                  <a:pt x="0" y="6858000"/>
                </a:lnTo>
                <a:lnTo>
                  <a:pt x="19410" y="6858000"/>
                </a:lnTo>
                <a:lnTo>
                  <a:pt x="31082" y="6848998"/>
                </a:lnTo>
                <a:cubicBezTo>
                  <a:pt x="118405" y="6779292"/>
                  <a:pt x="205608" y="6707801"/>
                  <a:pt x="293230" y="6635549"/>
                </a:cubicBezTo>
                <a:cubicBezTo>
                  <a:pt x="1255560" y="5842045"/>
                  <a:pt x="2194802" y="5197782"/>
                  <a:pt x="2258555" y="3735662"/>
                </a:cubicBezTo>
                <a:cubicBezTo>
                  <a:pt x="2322115" y="2277991"/>
                  <a:pt x="1944825" y="958811"/>
                  <a:pt x="1193518" y="83243"/>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2" name="Freeform: Shape 31">
            <a:extLst>
              <a:ext uri="{FF2B5EF4-FFF2-40B4-BE49-F238E27FC236}">
                <a16:creationId xmlns:a16="http://schemas.microsoft.com/office/drawing/2014/main" id="{BC87DA9F-8DB2-4D48-8716-A928FBB8A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03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4" name="Freeform: Shape 33">
            <a:extLst>
              <a:ext uri="{FF2B5EF4-FFF2-40B4-BE49-F238E27FC236}">
                <a16:creationId xmlns:a16="http://schemas.microsoft.com/office/drawing/2014/main" id="{195EA065-AC5D-431D-927E-87FF05884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619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6" name="Freeform: Shape 35">
            <a:extLst>
              <a:ext uri="{FF2B5EF4-FFF2-40B4-BE49-F238E27FC236}">
                <a16:creationId xmlns:a16="http://schemas.microsoft.com/office/drawing/2014/main" id="{46934B3C-D73F-4CD0-95B1-0244D662D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292"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BB158527-D934-4EC2-A384-9D92DFF8DDA8}"/>
              </a:ext>
            </a:extLst>
          </p:cNvPr>
          <p:cNvSpPr>
            <a:spLocks noGrp="1"/>
          </p:cNvSpPr>
          <p:nvPr>
            <p:ph type="title"/>
          </p:nvPr>
        </p:nvSpPr>
        <p:spPr>
          <a:xfrm>
            <a:off x="1743607" y="3805266"/>
            <a:ext cx="8394306" cy="1914597"/>
          </a:xfrm>
        </p:spPr>
        <p:txBody>
          <a:bodyPr vert="horz" lIns="109728" tIns="109728" rIns="109728" bIns="91440" rtlCol="0" anchor="b">
            <a:normAutofit fontScale="90000"/>
          </a:bodyPr>
          <a:lstStyle/>
          <a:p>
            <a:pPr algn="ctr">
              <a:lnSpc>
                <a:spcPct val="110000"/>
              </a:lnSpc>
            </a:pPr>
            <a:br>
              <a:rPr lang="en-US" sz="1800" dirty="0">
                <a:solidFill>
                  <a:schemeClr val="tx1">
                    <a:lumMod val="85000"/>
                    <a:lumOff val="15000"/>
                  </a:schemeClr>
                </a:solidFill>
              </a:rPr>
            </a:br>
            <a:r>
              <a:rPr lang="en-US" sz="1200" dirty="0">
                <a:solidFill>
                  <a:schemeClr val="tx1">
                    <a:lumMod val="85000"/>
                    <a:lumOff val="15000"/>
                  </a:schemeClr>
                </a:solidFill>
              </a:rPr>
              <a:t>Helping Others As a Way of Feeling Better About Ourselves During a Challenging Time In History.</a:t>
            </a:r>
            <a:br>
              <a:rPr lang="en-US" sz="1200" dirty="0">
                <a:solidFill>
                  <a:schemeClr val="tx1">
                    <a:lumMod val="85000"/>
                    <a:lumOff val="15000"/>
                  </a:schemeClr>
                </a:solidFill>
              </a:rPr>
            </a:br>
            <a:r>
              <a:rPr lang="en-US" sz="1200" i="1" u="sng" dirty="0">
                <a:solidFill>
                  <a:schemeClr val="tx1">
                    <a:lumMod val="85000"/>
                    <a:lumOff val="15000"/>
                  </a:schemeClr>
                </a:solidFill>
              </a:rPr>
              <a:t>Birthday Parades</a:t>
            </a:r>
            <a:r>
              <a:rPr lang="en-US" sz="1200" dirty="0">
                <a:solidFill>
                  <a:schemeClr val="tx1">
                    <a:lumMod val="85000"/>
                    <a:lumOff val="15000"/>
                  </a:schemeClr>
                </a:solidFill>
              </a:rPr>
              <a:t>= Make a cake and go house to house to brighten up someone’s special day.</a:t>
            </a:r>
            <a:br>
              <a:rPr lang="en-US" sz="1200" dirty="0">
                <a:solidFill>
                  <a:schemeClr val="tx1">
                    <a:lumMod val="85000"/>
                    <a:lumOff val="15000"/>
                  </a:schemeClr>
                </a:solidFill>
              </a:rPr>
            </a:br>
            <a:r>
              <a:rPr lang="en-US" sz="1200" u="sng" dirty="0">
                <a:solidFill>
                  <a:schemeClr val="tx1">
                    <a:lumMod val="85000"/>
                    <a:lumOff val="15000"/>
                  </a:schemeClr>
                </a:solidFill>
              </a:rPr>
              <a:t>Volunteer sites </a:t>
            </a:r>
            <a:r>
              <a:rPr lang="en-US" sz="1200" dirty="0">
                <a:solidFill>
                  <a:schemeClr val="tx1">
                    <a:lumMod val="85000"/>
                    <a:lumOff val="15000"/>
                  </a:schemeClr>
                </a:solidFill>
              </a:rPr>
              <a:t>are a great way to build upon job skills and making a positive contribution to the community.</a:t>
            </a:r>
            <a:br>
              <a:rPr lang="en-US" sz="1800" dirty="0">
                <a:solidFill>
                  <a:schemeClr val="tx1">
                    <a:lumMod val="85000"/>
                    <a:lumOff val="15000"/>
                  </a:schemeClr>
                </a:solidFill>
              </a:rPr>
            </a:br>
            <a:endParaRPr lang="en-US" sz="1800" dirty="0">
              <a:solidFill>
                <a:schemeClr val="tx1">
                  <a:lumMod val="85000"/>
                  <a:lumOff val="15000"/>
                </a:schemeClr>
              </a:solidFill>
            </a:endParaRPr>
          </a:p>
        </p:txBody>
      </p:sp>
      <p:pic>
        <p:nvPicPr>
          <p:cNvPr id="5" name="Picture 5">
            <a:extLst>
              <a:ext uri="{FF2B5EF4-FFF2-40B4-BE49-F238E27FC236}">
                <a16:creationId xmlns:a16="http://schemas.microsoft.com/office/drawing/2014/main" id="{CCD0309D-A51D-409C-B170-A1AD5E4EE312}"/>
              </a:ext>
            </a:extLst>
          </p:cNvPr>
          <p:cNvPicPr>
            <a:picLocks noChangeAspect="1"/>
          </p:cNvPicPr>
          <p:nvPr/>
        </p:nvPicPr>
        <p:blipFill>
          <a:blip r:embed="rId2"/>
          <a:stretch>
            <a:fillRect/>
          </a:stretch>
        </p:blipFill>
        <p:spPr>
          <a:xfrm rot="5400000">
            <a:off x="2776128" y="1150273"/>
            <a:ext cx="2946903" cy="2210177"/>
          </a:xfrm>
          <a:prstGeom prst="rect">
            <a:avLst/>
          </a:prstGeom>
        </p:spPr>
      </p:pic>
      <p:pic>
        <p:nvPicPr>
          <p:cNvPr id="4" name="Picture 4">
            <a:extLst>
              <a:ext uri="{FF2B5EF4-FFF2-40B4-BE49-F238E27FC236}">
                <a16:creationId xmlns:a16="http://schemas.microsoft.com/office/drawing/2014/main" id="{272588BF-B739-4A8B-B25C-7165794AB734}"/>
              </a:ext>
            </a:extLst>
          </p:cNvPr>
          <p:cNvPicPr>
            <a:picLocks noGrp="1" noChangeAspect="1"/>
          </p:cNvPicPr>
          <p:nvPr>
            <p:ph idx="1"/>
          </p:nvPr>
        </p:nvPicPr>
        <p:blipFill>
          <a:blip r:embed="rId3"/>
          <a:stretch>
            <a:fillRect/>
          </a:stretch>
        </p:blipFill>
        <p:spPr>
          <a:xfrm rot="5400000">
            <a:off x="6030057" y="1150273"/>
            <a:ext cx="2946903" cy="2210177"/>
          </a:xfrm>
          <a:prstGeom prst="rect">
            <a:avLst/>
          </a:prstGeom>
        </p:spPr>
      </p:pic>
      <p:pic>
        <p:nvPicPr>
          <p:cNvPr id="4098" name="x_Picture 1">
            <a:extLst>
              <a:ext uri="{FF2B5EF4-FFF2-40B4-BE49-F238E27FC236}">
                <a16:creationId xmlns:a16="http://schemas.microsoft.com/office/drawing/2014/main" id="{6B243E41-AB85-455B-8AB1-EB3DCF175D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 y="4763"/>
            <a:ext cx="2017329" cy="61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05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C14302F-E955-47D0-A56B-D1D1A6953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3" y="-9274"/>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9357B2C6-9928-40E1-B9FF-3ECF31D112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6185" y="0"/>
            <a:ext cx="4013331" cy="2509504"/>
          </a:xfrm>
          <a:custGeom>
            <a:avLst/>
            <a:gdLst>
              <a:gd name="connsiteX0" fmla="*/ 165872 w 4013331"/>
              <a:gd name="connsiteY0" fmla="*/ 0 h 2509504"/>
              <a:gd name="connsiteX1" fmla="*/ 3920309 w 4013331"/>
              <a:gd name="connsiteY1" fmla="*/ 0 h 2509504"/>
              <a:gd name="connsiteX2" fmla="*/ 3944821 w 4013331"/>
              <a:gd name="connsiteY2" fmla="*/ 89161 h 2509504"/>
              <a:gd name="connsiteX3" fmla="*/ 4013331 w 4013331"/>
              <a:gd name="connsiteY3" fmla="*/ 708622 h 2509504"/>
              <a:gd name="connsiteX4" fmla="*/ 3804827 w 4013331"/>
              <a:gd name="connsiteY4" fmla="*/ 1307663 h 2509504"/>
              <a:gd name="connsiteX5" fmla="*/ 3187498 w 4013331"/>
              <a:gd name="connsiteY5" fmla="*/ 1865458 h 2509504"/>
              <a:gd name="connsiteX6" fmla="*/ 3051769 w 4013331"/>
              <a:gd name="connsiteY6" fmla="*/ 1972158 h 2509504"/>
              <a:gd name="connsiteX7" fmla="*/ 1936476 w 4013331"/>
              <a:gd name="connsiteY7" fmla="*/ 2509504 h 2509504"/>
              <a:gd name="connsiteX8" fmla="*/ 467303 w 4013331"/>
              <a:gd name="connsiteY8" fmla="*/ 1636066 h 2509504"/>
              <a:gd name="connsiteX9" fmla="*/ 310732 w 4013331"/>
              <a:gd name="connsiteY9" fmla="*/ 1412615 h 2509504"/>
              <a:gd name="connsiteX10" fmla="*/ 0 w 4013331"/>
              <a:gd name="connsiteY10" fmla="*/ 708622 h 2509504"/>
              <a:gd name="connsiteX11" fmla="*/ 105875 w 4013331"/>
              <a:gd name="connsiteY11" fmla="*/ 135898 h 2509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13331" h="2509504">
                <a:moveTo>
                  <a:pt x="165872" y="0"/>
                </a:moveTo>
                <a:lnTo>
                  <a:pt x="3920309" y="0"/>
                </a:lnTo>
                <a:lnTo>
                  <a:pt x="3944821" y="89161"/>
                </a:lnTo>
                <a:cubicBezTo>
                  <a:pt x="3989957" y="284106"/>
                  <a:pt x="4013331" y="492271"/>
                  <a:pt x="4013331" y="708622"/>
                </a:cubicBezTo>
                <a:cubicBezTo>
                  <a:pt x="4013331" y="938801"/>
                  <a:pt x="3948997" y="1123538"/>
                  <a:pt x="3804827" y="1307663"/>
                </a:cubicBezTo>
                <a:cubicBezTo>
                  <a:pt x="3654026" y="1500266"/>
                  <a:pt x="3427436" y="1677663"/>
                  <a:pt x="3187498" y="1865458"/>
                </a:cubicBezTo>
                <a:cubicBezTo>
                  <a:pt x="3143231" y="1900064"/>
                  <a:pt x="3097499" y="1935893"/>
                  <a:pt x="3051769" y="1972158"/>
                </a:cubicBezTo>
                <a:cubicBezTo>
                  <a:pt x="2642425" y="2296716"/>
                  <a:pt x="2343664" y="2509504"/>
                  <a:pt x="1936476" y="2509504"/>
                </a:cubicBezTo>
                <a:cubicBezTo>
                  <a:pt x="1316045" y="2509504"/>
                  <a:pt x="876648" y="2248303"/>
                  <a:pt x="467303" y="1636066"/>
                </a:cubicBezTo>
                <a:cubicBezTo>
                  <a:pt x="413736" y="1555930"/>
                  <a:pt x="361372" y="1483050"/>
                  <a:pt x="310732" y="1412615"/>
                </a:cubicBezTo>
                <a:cubicBezTo>
                  <a:pt x="100850" y="1120566"/>
                  <a:pt x="0" y="968686"/>
                  <a:pt x="0" y="708622"/>
                </a:cubicBezTo>
                <a:cubicBezTo>
                  <a:pt x="0" y="514950"/>
                  <a:pt x="35558" y="323046"/>
                  <a:pt x="105875" y="135898"/>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93A31341-2394-42A2-9851-FD91086DB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30584" y="1948070"/>
            <a:ext cx="5261264" cy="4909930"/>
          </a:xfrm>
          <a:custGeom>
            <a:avLst/>
            <a:gdLst>
              <a:gd name="connsiteX0" fmla="*/ 2739575 w 5261264"/>
              <a:gd name="connsiteY0" fmla="*/ 1369 h 4909930"/>
              <a:gd name="connsiteX1" fmla="*/ 3931992 w 5261264"/>
              <a:gd name="connsiteY1" fmla="*/ 357115 h 4909930"/>
              <a:gd name="connsiteX2" fmla="*/ 5228644 w 5261264"/>
              <a:gd name="connsiteY2" fmla="*/ 1704869 h 4909930"/>
              <a:gd name="connsiteX3" fmla="*/ 5261264 w 5261264"/>
              <a:gd name="connsiteY3" fmla="*/ 1769901 h 4909930"/>
              <a:gd name="connsiteX4" fmla="*/ 5261264 w 5261264"/>
              <a:gd name="connsiteY4" fmla="*/ 4640262 h 4909930"/>
              <a:gd name="connsiteX5" fmla="*/ 5239287 w 5261264"/>
              <a:gd name="connsiteY5" fmla="*/ 4674079 h 4909930"/>
              <a:gd name="connsiteX6" fmla="*/ 5039558 w 5261264"/>
              <a:gd name="connsiteY6" fmla="*/ 4893028 h 4909930"/>
              <a:gd name="connsiteX7" fmla="*/ 5018342 w 5261264"/>
              <a:gd name="connsiteY7" fmla="*/ 4909930 h 4909930"/>
              <a:gd name="connsiteX8" fmla="*/ 962510 w 5261264"/>
              <a:gd name="connsiteY8" fmla="*/ 4909930 h 4909930"/>
              <a:gd name="connsiteX9" fmla="*/ 821338 w 5261264"/>
              <a:gd name="connsiteY9" fmla="*/ 4707517 h 4909930"/>
              <a:gd name="connsiteX10" fmla="*/ 448558 w 5261264"/>
              <a:gd name="connsiteY10" fmla="*/ 3922606 h 4909930"/>
              <a:gd name="connsiteX11" fmla="*/ 221727 w 5261264"/>
              <a:gd name="connsiteY11" fmla="*/ 1588926 h 4909930"/>
              <a:gd name="connsiteX12" fmla="*/ 2739575 w 5261264"/>
              <a:gd name="connsiteY12" fmla="*/ 1369 h 490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1264" h="4909930">
                <a:moveTo>
                  <a:pt x="2739575" y="1369"/>
                </a:moveTo>
                <a:cubicBezTo>
                  <a:pt x="3132207" y="14841"/>
                  <a:pt x="3535383" y="128133"/>
                  <a:pt x="3931992" y="357115"/>
                </a:cubicBezTo>
                <a:cubicBezTo>
                  <a:pt x="4474996" y="670619"/>
                  <a:pt x="4925124" y="1151857"/>
                  <a:pt x="5228644" y="1704869"/>
                </a:cubicBezTo>
                <a:lnTo>
                  <a:pt x="5261264" y="1769901"/>
                </a:lnTo>
                <a:lnTo>
                  <a:pt x="5261264" y="4640262"/>
                </a:lnTo>
                <a:lnTo>
                  <a:pt x="5239287" y="4674079"/>
                </a:lnTo>
                <a:cubicBezTo>
                  <a:pt x="5177453" y="4758643"/>
                  <a:pt x="5110673" y="4830413"/>
                  <a:pt x="5039558" y="4893028"/>
                </a:cubicBezTo>
                <a:lnTo>
                  <a:pt x="5018342" y="4909930"/>
                </a:lnTo>
                <a:lnTo>
                  <a:pt x="962510" y="4909930"/>
                </a:lnTo>
                <a:lnTo>
                  <a:pt x="821338" y="4707517"/>
                </a:lnTo>
                <a:cubicBezTo>
                  <a:pt x="672683" y="4465717"/>
                  <a:pt x="560617" y="4198197"/>
                  <a:pt x="448558" y="3922606"/>
                </a:cubicBezTo>
                <a:cubicBezTo>
                  <a:pt x="120358" y="3115488"/>
                  <a:pt x="-245146" y="2397572"/>
                  <a:pt x="221727" y="1588926"/>
                </a:cubicBezTo>
                <a:cubicBezTo>
                  <a:pt x="801679" y="584418"/>
                  <a:pt x="1736188" y="-33060"/>
                  <a:pt x="2739575" y="136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id="{B5DAFF15-09E3-425C-9BF0-14CF18E02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5856" y="1391478"/>
            <a:ext cx="5665992" cy="5466522"/>
          </a:xfrm>
          <a:custGeom>
            <a:avLst/>
            <a:gdLst>
              <a:gd name="connsiteX0" fmla="*/ 3113576 w 5665992"/>
              <a:gd name="connsiteY0" fmla="*/ 1556 h 5401530"/>
              <a:gd name="connsiteX1" fmla="*/ 4468777 w 5665992"/>
              <a:gd name="connsiteY1" fmla="*/ 405866 h 5401530"/>
              <a:gd name="connsiteX2" fmla="*/ 5525792 w 5665992"/>
              <a:gd name="connsiteY2" fmla="*/ 1317461 h 5401530"/>
              <a:gd name="connsiteX3" fmla="*/ 5665992 w 5665992"/>
              <a:gd name="connsiteY3" fmla="*/ 1506159 h 5401530"/>
              <a:gd name="connsiteX4" fmla="*/ 5665992 w 5665992"/>
              <a:gd name="connsiteY4" fmla="*/ 5401530 h 5401530"/>
              <a:gd name="connsiteX5" fmla="*/ 965932 w 5665992"/>
              <a:gd name="connsiteY5" fmla="*/ 5401530 h 5401530"/>
              <a:gd name="connsiteX6" fmla="*/ 836753 w 5665992"/>
              <a:gd name="connsiteY6" fmla="*/ 5181943 h 5401530"/>
              <a:gd name="connsiteX7" fmla="*/ 509793 w 5665992"/>
              <a:gd name="connsiteY7" fmla="*/ 4458111 h 5401530"/>
              <a:gd name="connsiteX8" fmla="*/ 251995 w 5665992"/>
              <a:gd name="connsiteY8" fmla="*/ 1805844 h 5401530"/>
              <a:gd name="connsiteX9" fmla="*/ 3113576 w 5665992"/>
              <a:gd name="connsiteY9" fmla="*/ 1556 h 540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5992" h="5401530">
                <a:moveTo>
                  <a:pt x="3113576" y="1556"/>
                </a:moveTo>
                <a:cubicBezTo>
                  <a:pt x="3559807" y="16866"/>
                  <a:pt x="4018025" y="145625"/>
                  <a:pt x="4468777" y="405866"/>
                </a:cubicBezTo>
                <a:cubicBezTo>
                  <a:pt x="4871803" y="638554"/>
                  <a:pt x="5229811" y="952545"/>
                  <a:pt x="5525792" y="1317461"/>
                </a:cubicBezTo>
                <a:lnTo>
                  <a:pt x="5665992" y="1506159"/>
                </a:lnTo>
                <a:lnTo>
                  <a:pt x="5665992" y="5401530"/>
                </a:lnTo>
                <a:lnTo>
                  <a:pt x="965932" y="5401530"/>
                </a:lnTo>
                <a:lnTo>
                  <a:pt x="836753" y="5181943"/>
                </a:lnTo>
                <a:cubicBezTo>
                  <a:pt x="713569" y="4953383"/>
                  <a:pt x="611679" y="4708683"/>
                  <a:pt x="509793" y="4458111"/>
                </a:cubicBezTo>
                <a:cubicBezTo>
                  <a:pt x="136790" y="3540808"/>
                  <a:pt x="-278612" y="2724882"/>
                  <a:pt x="251995" y="1805844"/>
                </a:cubicBezTo>
                <a:cubicBezTo>
                  <a:pt x="911122" y="664202"/>
                  <a:pt x="1973207" y="-37572"/>
                  <a:pt x="3113576"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id="{AED93AAC-6E3F-4BC8-A315-45F6F5D02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3449" y="1550504"/>
            <a:ext cx="5448246" cy="5307496"/>
          </a:xfrm>
          <a:custGeom>
            <a:avLst/>
            <a:gdLst>
              <a:gd name="connsiteX0" fmla="*/ 2885375 w 5448246"/>
              <a:gd name="connsiteY0" fmla="*/ 1442 h 5156012"/>
              <a:gd name="connsiteX1" fmla="*/ 4141251 w 5448246"/>
              <a:gd name="connsiteY1" fmla="*/ 376120 h 5156012"/>
              <a:gd name="connsiteX2" fmla="*/ 5315487 w 5448246"/>
              <a:gd name="connsiteY2" fmla="*/ 1482940 h 5156012"/>
              <a:gd name="connsiteX3" fmla="*/ 5448246 w 5448246"/>
              <a:gd name="connsiteY3" fmla="*/ 1697243 h 5156012"/>
              <a:gd name="connsiteX4" fmla="*/ 5448246 w 5448246"/>
              <a:gd name="connsiteY4" fmla="*/ 5009611 h 5156012"/>
              <a:gd name="connsiteX5" fmla="*/ 5416607 w 5448246"/>
              <a:gd name="connsiteY5" fmla="*/ 5046802 h 5156012"/>
              <a:gd name="connsiteX6" fmla="*/ 5344828 w 5448246"/>
              <a:gd name="connsiteY6" fmla="*/ 5119639 h 5156012"/>
              <a:gd name="connsiteX7" fmla="*/ 5300719 w 5448246"/>
              <a:gd name="connsiteY7" fmla="*/ 5156012 h 5156012"/>
              <a:gd name="connsiteX8" fmla="*/ 1002287 w 5448246"/>
              <a:gd name="connsiteY8" fmla="*/ 5156012 h 5156012"/>
              <a:gd name="connsiteX9" fmla="*/ 896888 w 5448246"/>
              <a:gd name="connsiteY9" fmla="*/ 5008616 h 5156012"/>
              <a:gd name="connsiteX10" fmla="*/ 472429 w 5448246"/>
              <a:gd name="connsiteY10" fmla="*/ 4131367 h 5156012"/>
              <a:gd name="connsiteX11" fmla="*/ 233526 w 5448246"/>
              <a:gd name="connsiteY11" fmla="*/ 1673489 h 5156012"/>
              <a:gd name="connsiteX12" fmla="*/ 2885375 w 5448246"/>
              <a:gd name="connsiteY12" fmla="*/ 1442 h 515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48246" h="5156012">
                <a:moveTo>
                  <a:pt x="2885375" y="1442"/>
                </a:moveTo>
                <a:cubicBezTo>
                  <a:pt x="3298901" y="15631"/>
                  <a:pt x="3723535" y="134952"/>
                  <a:pt x="4141251" y="376120"/>
                </a:cubicBezTo>
                <a:cubicBezTo>
                  <a:pt x="4608110" y="645661"/>
                  <a:pt x="5009784" y="1032928"/>
                  <a:pt x="5315487" y="1482940"/>
                </a:cubicBezTo>
                <a:lnTo>
                  <a:pt x="5448246" y="1697243"/>
                </a:lnTo>
                <a:lnTo>
                  <a:pt x="5448246" y="5009611"/>
                </a:lnTo>
                <a:lnTo>
                  <a:pt x="5416607" y="5046802"/>
                </a:lnTo>
                <a:cubicBezTo>
                  <a:pt x="5393215" y="5072317"/>
                  <a:pt x="5369282" y="5096549"/>
                  <a:pt x="5344828" y="5119639"/>
                </a:cubicBezTo>
                <a:lnTo>
                  <a:pt x="5300719" y="5156012"/>
                </a:lnTo>
                <a:lnTo>
                  <a:pt x="1002287" y="5156012"/>
                </a:lnTo>
                <a:lnTo>
                  <a:pt x="896888" y="5008616"/>
                </a:lnTo>
                <a:cubicBezTo>
                  <a:pt x="724221" y="4740911"/>
                  <a:pt x="598320" y="4440975"/>
                  <a:pt x="472429" y="4131367"/>
                </a:cubicBezTo>
                <a:cubicBezTo>
                  <a:pt x="126764" y="3281294"/>
                  <a:pt x="-258192" y="2525170"/>
                  <a:pt x="233526" y="1673489"/>
                </a:cubicBezTo>
                <a:cubicBezTo>
                  <a:pt x="844344" y="615522"/>
                  <a:pt x="1828586" y="-34819"/>
                  <a:pt x="2885375" y="14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3" name="Freeform: Shape 22">
            <a:extLst>
              <a:ext uri="{FF2B5EF4-FFF2-40B4-BE49-F238E27FC236}">
                <a16:creationId xmlns:a16="http://schemas.microsoft.com/office/drawing/2014/main" id="{4D0456D8-C76D-4886-A52C-55C1147C0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88038" y="-9274"/>
            <a:ext cx="4164597" cy="2593830"/>
          </a:xfrm>
          <a:custGeom>
            <a:avLst/>
            <a:gdLst>
              <a:gd name="connsiteX0" fmla="*/ 133289 w 4164597"/>
              <a:gd name="connsiteY0" fmla="*/ 0 h 2593830"/>
              <a:gd name="connsiteX1" fmla="*/ 4092252 w 4164597"/>
              <a:gd name="connsiteY1" fmla="*/ 0 h 2593830"/>
              <a:gd name="connsiteX2" fmla="*/ 4093505 w 4164597"/>
              <a:gd name="connsiteY2" fmla="*/ 4697 h 2593830"/>
              <a:gd name="connsiteX3" fmla="*/ 4164597 w 4164597"/>
              <a:gd name="connsiteY3" fmla="*/ 667356 h 2593830"/>
              <a:gd name="connsiteX4" fmla="*/ 3948235 w 4164597"/>
              <a:gd name="connsiteY4" fmla="*/ 1308175 h 2593830"/>
              <a:gd name="connsiteX5" fmla="*/ 3307638 w 4164597"/>
              <a:gd name="connsiteY5" fmla="*/ 1904868 h 2593830"/>
              <a:gd name="connsiteX6" fmla="*/ 3166793 w 4164597"/>
              <a:gd name="connsiteY6" fmla="*/ 2019010 h 2593830"/>
              <a:gd name="connsiteX7" fmla="*/ 2009464 w 4164597"/>
              <a:gd name="connsiteY7" fmla="*/ 2593830 h 2593830"/>
              <a:gd name="connsiteX8" fmla="*/ 484916 w 4164597"/>
              <a:gd name="connsiteY8" fmla="*/ 1659479 h 2593830"/>
              <a:gd name="connsiteX9" fmla="*/ 322444 w 4164597"/>
              <a:gd name="connsiteY9" fmla="*/ 1420446 h 2593830"/>
              <a:gd name="connsiteX10" fmla="*/ 0 w 4164597"/>
              <a:gd name="connsiteY10" fmla="*/ 667356 h 2593830"/>
              <a:gd name="connsiteX11" fmla="*/ 109866 w 4164597"/>
              <a:gd name="connsiteY11" fmla="*/ 54693 h 259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4597" h="2593830">
                <a:moveTo>
                  <a:pt x="133289" y="0"/>
                </a:moveTo>
                <a:lnTo>
                  <a:pt x="4092252" y="0"/>
                </a:lnTo>
                <a:lnTo>
                  <a:pt x="4093505" y="4697"/>
                </a:lnTo>
                <a:cubicBezTo>
                  <a:pt x="4140342" y="213236"/>
                  <a:pt x="4164597" y="435919"/>
                  <a:pt x="4164597" y="667356"/>
                </a:cubicBezTo>
                <a:cubicBezTo>
                  <a:pt x="4164597" y="913589"/>
                  <a:pt x="4097838" y="1111209"/>
                  <a:pt x="3948235" y="1308175"/>
                </a:cubicBezTo>
                <a:cubicBezTo>
                  <a:pt x="3791750" y="1514209"/>
                  <a:pt x="3556619" y="1703978"/>
                  <a:pt x="3307638" y="1904868"/>
                </a:cubicBezTo>
                <a:cubicBezTo>
                  <a:pt x="3261702" y="1941888"/>
                  <a:pt x="3214247" y="1980217"/>
                  <a:pt x="3166793" y="2019010"/>
                </a:cubicBezTo>
                <a:cubicBezTo>
                  <a:pt x="2742021" y="2366203"/>
                  <a:pt x="2431999" y="2593830"/>
                  <a:pt x="2009464" y="2593830"/>
                </a:cubicBezTo>
                <a:cubicBezTo>
                  <a:pt x="1365648" y="2593830"/>
                  <a:pt x="909688" y="2314413"/>
                  <a:pt x="484916" y="1659479"/>
                </a:cubicBezTo>
                <a:cubicBezTo>
                  <a:pt x="429330" y="1573757"/>
                  <a:pt x="374993" y="1495793"/>
                  <a:pt x="322444" y="1420446"/>
                </a:cubicBezTo>
                <a:cubicBezTo>
                  <a:pt x="104652" y="1108029"/>
                  <a:pt x="0" y="945558"/>
                  <a:pt x="0" y="667356"/>
                </a:cubicBezTo>
                <a:cubicBezTo>
                  <a:pt x="0" y="460178"/>
                  <a:pt x="36898" y="254891"/>
                  <a:pt x="109866" y="54693"/>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5" name="Freeform: Shape 24">
            <a:extLst>
              <a:ext uri="{FF2B5EF4-FFF2-40B4-BE49-F238E27FC236}">
                <a16:creationId xmlns:a16="http://schemas.microsoft.com/office/drawing/2014/main" id="{3DF98296-ED44-4D38-9E49-5470B308A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0125" y="0"/>
            <a:ext cx="4389519" cy="2684308"/>
          </a:xfrm>
          <a:custGeom>
            <a:avLst/>
            <a:gdLst>
              <a:gd name="connsiteX0" fmla="*/ 106190 w 4389519"/>
              <a:gd name="connsiteY0" fmla="*/ 0 h 2684308"/>
              <a:gd name="connsiteX1" fmla="*/ 4339652 w 4389519"/>
              <a:gd name="connsiteY1" fmla="*/ 0 h 2684308"/>
              <a:gd name="connsiteX2" fmla="*/ 4368235 w 4389519"/>
              <a:gd name="connsiteY2" fmla="*/ 183124 h 2684308"/>
              <a:gd name="connsiteX3" fmla="*/ 4376420 w 4389519"/>
              <a:gd name="connsiteY3" fmla="*/ 846236 h 2684308"/>
              <a:gd name="connsiteX4" fmla="*/ 4090147 w 4389519"/>
              <a:gd name="connsiteY4" fmla="*/ 1502099 h 2684308"/>
              <a:gd name="connsiteX5" fmla="*/ 3362552 w 4389519"/>
              <a:gd name="connsiteY5" fmla="*/ 2072468 h 2684308"/>
              <a:gd name="connsiteX6" fmla="*/ 3204152 w 4389519"/>
              <a:gd name="connsiteY6" fmla="*/ 2179892 h 2684308"/>
              <a:gd name="connsiteX7" fmla="*/ 1936072 w 4389519"/>
              <a:gd name="connsiteY7" fmla="*/ 2679731 h 2684308"/>
              <a:gd name="connsiteX8" fmla="*/ 421690 w 4389519"/>
              <a:gd name="connsiteY8" fmla="*/ 1554434 h 2684308"/>
              <a:gd name="connsiteX9" fmla="*/ 273167 w 4389519"/>
              <a:gd name="connsiteY9" fmla="*/ 1287451 h 2684308"/>
              <a:gd name="connsiteX10" fmla="*/ 4118 w 4389519"/>
              <a:gd name="connsiteY10" fmla="*/ 463709 h 2684308"/>
              <a:gd name="connsiteX11" fmla="*/ 61565 w 4389519"/>
              <a:gd name="connsiteY11" fmla="*/ 140457 h 268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684308">
                <a:moveTo>
                  <a:pt x="106190" y="0"/>
                </a:moveTo>
                <a:lnTo>
                  <a:pt x="4339652" y="0"/>
                </a:lnTo>
                <a:lnTo>
                  <a:pt x="4368235" y="183124"/>
                </a:lnTo>
                <a:cubicBezTo>
                  <a:pt x="4393363" y="394800"/>
                  <a:pt x="4396437" y="617440"/>
                  <a:pt x="4376420" y="846236"/>
                </a:cubicBezTo>
                <a:cubicBezTo>
                  <a:pt x="4353703" y="1105885"/>
                  <a:pt x="4265383" y="1308143"/>
                  <a:pt x="4090147" y="1502099"/>
                </a:cubicBezTo>
                <a:cubicBezTo>
                  <a:pt x="3906850" y="1704987"/>
                  <a:pt x="3642485" y="1883499"/>
                  <a:pt x="3362552" y="2072468"/>
                </a:cubicBezTo>
                <a:cubicBezTo>
                  <a:pt x="3310910" y="2107285"/>
                  <a:pt x="3257553" y="2143343"/>
                  <a:pt x="3204152" y="2179892"/>
                </a:cubicBezTo>
                <a:cubicBezTo>
                  <a:pt x="2726165" y="2506987"/>
                  <a:pt x="2379682" y="2718542"/>
                  <a:pt x="1936072" y="2679731"/>
                </a:cubicBezTo>
                <a:cubicBezTo>
                  <a:pt x="1260149" y="2620595"/>
                  <a:pt x="807225" y="2284071"/>
                  <a:pt x="421690" y="1554434"/>
                </a:cubicBezTo>
                <a:cubicBezTo>
                  <a:pt x="371240" y="1458934"/>
                  <a:pt x="321385" y="1371732"/>
                  <a:pt x="273167" y="1287451"/>
                </a:cubicBezTo>
                <a:cubicBezTo>
                  <a:pt x="73334" y="938007"/>
                  <a:pt x="-21548" y="757071"/>
                  <a:pt x="4118" y="463709"/>
                </a:cubicBezTo>
                <a:cubicBezTo>
                  <a:pt x="13675" y="354475"/>
                  <a:pt x="32873" y="246587"/>
                  <a:pt x="61565" y="140457"/>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B98F043A-BED3-442C-A629-5A250C30973C}"/>
              </a:ext>
            </a:extLst>
          </p:cNvPr>
          <p:cNvSpPr>
            <a:spLocks noGrp="1"/>
          </p:cNvSpPr>
          <p:nvPr>
            <p:ph type="title"/>
          </p:nvPr>
        </p:nvSpPr>
        <p:spPr>
          <a:xfrm>
            <a:off x="1124713" y="2509504"/>
            <a:ext cx="5389822" cy="1318687"/>
          </a:xfrm>
        </p:spPr>
        <p:txBody>
          <a:bodyPr anchor="b">
            <a:normAutofit/>
          </a:bodyPr>
          <a:lstStyle/>
          <a:p>
            <a:pPr>
              <a:lnSpc>
                <a:spcPct val="120000"/>
              </a:lnSpc>
            </a:pPr>
            <a:r>
              <a:rPr lang="en-US" sz="3000">
                <a:ea typeface="Meiryo"/>
              </a:rPr>
              <a:t>Venturing Out Into The Community </a:t>
            </a:r>
            <a:endParaRPr lang="en-US" sz="3000"/>
          </a:p>
        </p:txBody>
      </p:sp>
      <p:pic>
        <p:nvPicPr>
          <p:cNvPr id="6" name="Picture 6" descr="A picture containing person, grass, outdoor, holding&#10;&#10;Description automatically generated">
            <a:extLst>
              <a:ext uri="{FF2B5EF4-FFF2-40B4-BE49-F238E27FC236}">
                <a16:creationId xmlns:a16="http://schemas.microsoft.com/office/drawing/2014/main" id="{567B1172-AB42-4695-B4CB-CB74BE5D11CE}"/>
              </a:ext>
            </a:extLst>
          </p:cNvPr>
          <p:cNvPicPr>
            <a:picLocks noChangeAspect="1"/>
          </p:cNvPicPr>
          <p:nvPr/>
        </p:nvPicPr>
        <p:blipFill rotWithShape="1">
          <a:blip r:embed="rId2"/>
          <a:srcRect t="10964" r="1" b="52525"/>
          <a:stretch/>
        </p:blipFill>
        <p:spPr>
          <a:xfrm>
            <a:off x="4120523" y="-5656"/>
            <a:ext cx="3519432" cy="2284460"/>
          </a:xfrm>
          <a:custGeom>
            <a:avLst/>
            <a:gdLst/>
            <a:ahLst/>
            <a:cxnLst/>
            <a:rect l="l" t="t" r="r" b="b"/>
            <a:pathLst>
              <a:path w="3401415" h="2207855">
                <a:moveTo>
                  <a:pt x="181555" y="0"/>
                </a:moveTo>
                <a:lnTo>
                  <a:pt x="3298827" y="0"/>
                </a:lnTo>
                <a:lnTo>
                  <a:pt x="3311223" y="34797"/>
                </a:lnTo>
                <a:cubicBezTo>
                  <a:pt x="3370461" y="233986"/>
                  <a:pt x="3401415" y="452351"/>
                  <a:pt x="3401415" y="681555"/>
                </a:cubicBezTo>
                <a:cubicBezTo>
                  <a:pt x="3401415" y="876639"/>
                  <a:pt x="3346890" y="1033208"/>
                  <a:pt x="3224702" y="1189259"/>
                </a:cubicBezTo>
                <a:cubicBezTo>
                  <a:pt x="3096894" y="1352496"/>
                  <a:pt x="2904852" y="1502846"/>
                  <a:pt x="2701498" y="1662006"/>
                </a:cubicBezTo>
                <a:cubicBezTo>
                  <a:pt x="2663980" y="1691337"/>
                  <a:pt x="2625221" y="1721703"/>
                  <a:pt x="2586463" y="1752439"/>
                </a:cubicBezTo>
                <a:cubicBezTo>
                  <a:pt x="2239532" y="2027511"/>
                  <a:pt x="1986324" y="2207855"/>
                  <a:pt x="1641219" y="2207855"/>
                </a:cubicBezTo>
                <a:cubicBezTo>
                  <a:pt x="1115386" y="2207855"/>
                  <a:pt x="742984" y="1986480"/>
                  <a:pt x="396053" y="1467590"/>
                </a:cubicBezTo>
                <a:cubicBezTo>
                  <a:pt x="350654" y="1399674"/>
                  <a:pt x="306273" y="1337906"/>
                  <a:pt x="263354" y="1278210"/>
                </a:cubicBezTo>
                <a:cubicBezTo>
                  <a:pt x="85473" y="1030689"/>
                  <a:pt x="0" y="901968"/>
                  <a:pt x="0" y="681555"/>
                </a:cubicBezTo>
                <a:cubicBezTo>
                  <a:pt x="0" y="462698"/>
                  <a:pt x="53576" y="246506"/>
                  <a:pt x="159122" y="38981"/>
                </a:cubicBezTo>
                <a:close/>
              </a:path>
            </a:pathLst>
          </a:custGeom>
        </p:spPr>
      </p:pic>
      <p:sp>
        <p:nvSpPr>
          <p:cNvPr id="10" name="Content Placeholder 9">
            <a:extLst>
              <a:ext uri="{FF2B5EF4-FFF2-40B4-BE49-F238E27FC236}">
                <a16:creationId xmlns:a16="http://schemas.microsoft.com/office/drawing/2014/main" id="{510BC4B1-0915-4B79-B690-0F7DEE02AFE2}"/>
              </a:ext>
            </a:extLst>
          </p:cNvPr>
          <p:cNvSpPr>
            <a:spLocks noGrp="1"/>
          </p:cNvSpPr>
          <p:nvPr>
            <p:ph idx="1"/>
          </p:nvPr>
        </p:nvSpPr>
        <p:spPr>
          <a:xfrm>
            <a:off x="1124713" y="3927944"/>
            <a:ext cx="5389823" cy="2142918"/>
          </a:xfrm>
        </p:spPr>
        <p:txBody>
          <a:bodyPr>
            <a:normAutofit/>
          </a:bodyPr>
          <a:lstStyle/>
          <a:p>
            <a:r>
              <a:rPr lang="en-US" dirty="0"/>
              <a:t>WE are going to open spaces such as our local parks where we can have fun and socialize in a safe manner.</a:t>
            </a:r>
          </a:p>
        </p:txBody>
      </p:sp>
      <p:pic>
        <p:nvPicPr>
          <p:cNvPr id="4" name="Picture 4" descr="A person and a child sitting on a bench&#10;&#10;Description automatically generated">
            <a:extLst>
              <a:ext uri="{FF2B5EF4-FFF2-40B4-BE49-F238E27FC236}">
                <a16:creationId xmlns:a16="http://schemas.microsoft.com/office/drawing/2014/main" id="{CEEECAD5-160A-4B8F-B209-0C4C644F9D95}"/>
              </a:ext>
            </a:extLst>
          </p:cNvPr>
          <p:cNvPicPr>
            <a:picLocks noChangeAspect="1"/>
          </p:cNvPicPr>
          <p:nvPr/>
        </p:nvPicPr>
        <p:blipFill rotWithShape="1">
          <a:blip r:embed="rId3"/>
          <a:srcRect t="6929" r="-2" b="23080"/>
          <a:stretch/>
        </p:blipFill>
        <p:spPr>
          <a:xfrm>
            <a:off x="7260960" y="2256519"/>
            <a:ext cx="4930889" cy="4601483"/>
          </a:xfrm>
          <a:custGeom>
            <a:avLst/>
            <a:gdLst/>
            <a:ahLst/>
            <a:cxnLst/>
            <a:rect l="l" t="t" r="r" b="b"/>
            <a:pathLst>
              <a:path w="4930889" h="4601483">
                <a:moveTo>
                  <a:pt x="2486925" y="1243"/>
                </a:moveTo>
                <a:cubicBezTo>
                  <a:pt x="2843347" y="13472"/>
                  <a:pt x="3209341" y="116316"/>
                  <a:pt x="3569374" y="324181"/>
                </a:cubicBezTo>
                <a:cubicBezTo>
                  <a:pt x="4132718" y="649428"/>
                  <a:pt x="4585943" y="1173553"/>
                  <a:pt x="4856238" y="1766524"/>
                </a:cubicBezTo>
                <a:lnTo>
                  <a:pt x="4930889" y="1950930"/>
                </a:lnTo>
                <a:lnTo>
                  <a:pt x="4930888" y="3928933"/>
                </a:lnTo>
                <a:lnTo>
                  <a:pt x="4836868" y="4118750"/>
                </a:lnTo>
                <a:cubicBezTo>
                  <a:pt x="4733861" y="4297163"/>
                  <a:pt x="4611785" y="4422507"/>
                  <a:pt x="4475082" y="4521220"/>
                </a:cubicBezTo>
                <a:lnTo>
                  <a:pt x="4350095" y="4601483"/>
                </a:lnTo>
                <a:lnTo>
                  <a:pt x="997316" y="4601483"/>
                </a:lnTo>
                <a:lnTo>
                  <a:pt x="892840" y="4484501"/>
                </a:lnTo>
                <a:cubicBezTo>
                  <a:pt x="678469" y="4214961"/>
                  <a:pt x="542824" y="3894419"/>
                  <a:pt x="407191" y="3560852"/>
                </a:cubicBezTo>
                <a:cubicBezTo>
                  <a:pt x="109259" y="2828169"/>
                  <a:pt x="-222537" y="2176461"/>
                  <a:pt x="201279" y="1442391"/>
                </a:cubicBezTo>
                <a:cubicBezTo>
                  <a:pt x="727747" y="530521"/>
                  <a:pt x="1576073" y="-30011"/>
                  <a:pt x="2486925" y="1243"/>
                </a:cubicBezTo>
                <a:close/>
              </a:path>
            </a:pathLst>
          </a:custGeom>
        </p:spPr>
      </p:pic>
      <p:pic>
        <p:nvPicPr>
          <p:cNvPr id="5122" name="x_Picture 1">
            <a:extLst>
              <a:ext uri="{FF2B5EF4-FFF2-40B4-BE49-F238E27FC236}">
                <a16:creationId xmlns:a16="http://schemas.microsoft.com/office/drawing/2014/main" id="{A612177C-A651-4708-BA72-839F9D438C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4763"/>
            <a:ext cx="2112620" cy="64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6282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BC0385E9-02B2-4941-889A-EAD43F5BB0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36139" y="0"/>
            <a:ext cx="5455860" cy="6858000"/>
          </a:xfrm>
          <a:custGeom>
            <a:avLst/>
            <a:gdLst>
              <a:gd name="connsiteX0" fmla="*/ 3832837 w 5455860"/>
              <a:gd name="connsiteY0" fmla="*/ 0 h 6858000"/>
              <a:gd name="connsiteX1" fmla="*/ 2739604 w 5455860"/>
              <a:gd name="connsiteY1" fmla="*/ 0 h 6858000"/>
              <a:gd name="connsiteX2" fmla="*/ 1959438 w 5455860"/>
              <a:gd name="connsiteY2" fmla="*/ 0 h 6858000"/>
              <a:gd name="connsiteX3" fmla="*/ 1895061 w 5455860"/>
              <a:gd name="connsiteY3" fmla="*/ 0 h 6858000"/>
              <a:gd name="connsiteX4" fmla="*/ 249909 w 5455860"/>
              <a:gd name="connsiteY4" fmla="*/ 0 h 6858000"/>
              <a:gd name="connsiteX5" fmla="*/ 0 w 5455860"/>
              <a:gd name="connsiteY5" fmla="*/ 0 h 6858000"/>
              <a:gd name="connsiteX6" fmla="*/ 0 w 5455860"/>
              <a:gd name="connsiteY6" fmla="*/ 6858000 h 6858000"/>
              <a:gd name="connsiteX7" fmla="*/ 249909 w 5455860"/>
              <a:gd name="connsiteY7" fmla="*/ 6858000 h 6858000"/>
              <a:gd name="connsiteX8" fmla="*/ 1895061 w 5455860"/>
              <a:gd name="connsiteY8" fmla="*/ 6858000 h 6858000"/>
              <a:gd name="connsiteX9" fmla="*/ 1959438 w 5455860"/>
              <a:gd name="connsiteY9" fmla="*/ 6858000 h 6858000"/>
              <a:gd name="connsiteX10" fmla="*/ 2739604 w 5455860"/>
              <a:gd name="connsiteY10" fmla="*/ 6858000 h 6858000"/>
              <a:gd name="connsiteX11" fmla="*/ 2953106 w 5455860"/>
              <a:gd name="connsiteY11" fmla="*/ 6858000 h 6858000"/>
              <a:gd name="connsiteX12" fmla="*/ 3064862 w 5455860"/>
              <a:gd name="connsiteY12" fmla="*/ 6780599 h 6858000"/>
              <a:gd name="connsiteX13" fmla="*/ 3581510 w 5455860"/>
              <a:gd name="connsiteY13" fmla="*/ 6374814 h 6858000"/>
              <a:gd name="connsiteX14" fmla="*/ 5455860 w 5455860"/>
              <a:gd name="connsiteY14" fmla="*/ 3621656 h 6858000"/>
              <a:gd name="connsiteX15" fmla="*/ 3854961 w 5455860"/>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55860" h="6858000">
                <a:moveTo>
                  <a:pt x="3832837" y="0"/>
                </a:moveTo>
                <a:lnTo>
                  <a:pt x="2739604" y="0"/>
                </a:lnTo>
                <a:lnTo>
                  <a:pt x="1959438" y="0"/>
                </a:lnTo>
                <a:lnTo>
                  <a:pt x="1895061" y="0"/>
                </a:lnTo>
                <a:lnTo>
                  <a:pt x="249909" y="0"/>
                </a:lnTo>
                <a:lnTo>
                  <a:pt x="0" y="0"/>
                </a:lnTo>
                <a:lnTo>
                  <a:pt x="0" y="6858000"/>
                </a:lnTo>
                <a:lnTo>
                  <a:pt x="249909" y="6858000"/>
                </a:lnTo>
                <a:lnTo>
                  <a:pt x="1895061" y="6858000"/>
                </a:lnTo>
                <a:lnTo>
                  <a:pt x="1959438" y="6858000"/>
                </a:lnTo>
                <a:lnTo>
                  <a:pt x="2739604" y="6858000"/>
                </a:lnTo>
                <a:lnTo>
                  <a:pt x="2953106" y="6858000"/>
                </a:lnTo>
                <a:lnTo>
                  <a:pt x="3064862" y="6780599"/>
                </a:lnTo>
                <a:cubicBezTo>
                  <a:pt x="3238680" y="6653108"/>
                  <a:pt x="3409307" y="6515397"/>
                  <a:pt x="3581510" y="6374814"/>
                </a:cubicBezTo>
                <a:cubicBezTo>
                  <a:pt x="4527135" y="5602839"/>
                  <a:pt x="5455860" y="4969131"/>
                  <a:pt x="5455860" y="3621656"/>
                </a:cubicBezTo>
                <a:cubicBezTo>
                  <a:pt x="5455860" y="2093192"/>
                  <a:pt x="4882124" y="754641"/>
                  <a:pt x="3854961" y="1499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25586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69160"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31C3F712-4D6E-46BF-B0E4-5B88B1DEB5B9}"/>
              </a:ext>
            </a:extLst>
          </p:cNvPr>
          <p:cNvSpPr>
            <a:spLocks noGrp="1"/>
          </p:cNvSpPr>
          <p:nvPr>
            <p:ph type="title"/>
          </p:nvPr>
        </p:nvSpPr>
        <p:spPr>
          <a:xfrm>
            <a:off x="7587615" y="1045596"/>
            <a:ext cx="4148511" cy="1944371"/>
          </a:xfrm>
        </p:spPr>
        <p:txBody>
          <a:bodyPr anchor="b">
            <a:normAutofit/>
          </a:bodyPr>
          <a:lstStyle/>
          <a:p>
            <a:pPr>
              <a:lnSpc>
                <a:spcPct val="120000"/>
              </a:lnSpc>
            </a:pPr>
            <a:r>
              <a:rPr lang="en-US" sz="2700">
                <a:ea typeface="Meiryo"/>
              </a:rPr>
              <a:t>Reaching Out to Other's Outside of my Group of Peers</a:t>
            </a:r>
            <a:endParaRPr lang="en-US" sz="2700"/>
          </a:p>
        </p:txBody>
      </p:sp>
      <p:pic>
        <p:nvPicPr>
          <p:cNvPr id="4" name="Picture 4" descr="Graphical user interface, application, Teams&#10;&#10;Description automatically generated">
            <a:extLst>
              <a:ext uri="{FF2B5EF4-FFF2-40B4-BE49-F238E27FC236}">
                <a16:creationId xmlns:a16="http://schemas.microsoft.com/office/drawing/2014/main" id="{7EBA73CC-2426-4D27-B542-8B444D16D320}"/>
              </a:ext>
            </a:extLst>
          </p:cNvPr>
          <p:cNvPicPr>
            <a:picLocks noChangeAspect="1"/>
          </p:cNvPicPr>
          <p:nvPr/>
        </p:nvPicPr>
        <p:blipFill>
          <a:blip r:embed="rId2"/>
          <a:stretch>
            <a:fillRect/>
          </a:stretch>
        </p:blipFill>
        <p:spPr>
          <a:xfrm>
            <a:off x="965199" y="382419"/>
            <a:ext cx="6456443" cy="4842332"/>
          </a:xfrm>
          <a:prstGeom prst="rect">
            <a:avLst/>
          </a:prstGeom>
        </p:spPr>
      </p:pic>
      <p:sp>
        <p:nvSpPr>
          <p:cNvPr id="8" name="Content Placeholder 7">
            <a:extLst>
              <a:ext uri="{FF2B5EF4-FFF2-40B4-BE49-F238E27FC236}">
                <a16:creationId xmlns:a16="http://schemas.microsoft.com/office/drawing/2014/main" id="{933B7740-F5A3-4A58-B00E-48136824BD5B}"/>
              </a:ext>
            </a:extLst>
          </p:cNvPr>
          <p:cNvSpPr>
            <a:spLocks noGrp="1"/>
          </p:cNvSpPr>
          <p:nvPr>
            <p:ph idx="1"/>
          </p:nvPr>
        </p:nvSpPr>
        <p:spPr>
          <a:xfrm>
            <a:off x="7657106" y="3220279"/>
            <a:ext cx="4023361" cy="2385392"/>
          </a:xfrm>
        </p:spPr>
        <p:txBody>
          <a:bodyPr>
            <a:normAutofit/>
          </a:bodyPr>
          <a:lstStyle/>
          <a:p>
            <a:r>
              <a:rPr lang="en-US" dirty="0"/>
              <a:t>The ADAPT morning show is an awesome way to get to know other people from the safety and comfort of our own living rooms.</a:t>
            </a:r>
          </a:p>
        </p:txBody>
      </p:sp>
      <p:pic>
        <p:nvPicPr>
          <p:cNvPr id="6146" name="x_Picture 1">
            <a:extLst>
              <a:ext uri="{FF2B5EF4-FFF2-40B4-BE49-F238E27FC236}">
                <a16:creationId xmlns:a16="http://schemas.microsoft.com/office/drawing/2014/main" id="{9DA8ECED-AF0E-47DE-8C2D-9E2946870C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48" y="5680953"/>
            <a:ext cx="2270122" cy="69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4038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3D5FBB81-B61B-416A-8F5D-A8DDF6253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7" name="Freeform: Shape 76">
            <a:extLst>
              <a:ext uri="{FF2B5EF4-FFF2-40B4-BE49-F238E27FC236}">
                <a16:creationId xmlns:a16="http://schemas.microsoft.com/office/drawing/2014/main" id="{CD1F27BD-F51E-411C-9344-17CEAC38C0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15834" y="0"/>
            <a:ext cx="6076015" cy="6858000"/>
          </a:xfrm>
          <a:custGeom>
            <a:avLst/>
            <a:gdLst>
              <a:gd name="connsiteX0" fmla="*/ 4886429 w 6076015"/>
              <a:gd name="connsiteY0" fmla="*/ 0 h 6858000"/>
              <a:gd name="connsiteX1" fmla="*/ 0 w 6076015"/>
              <a:gd name="connsiteY1" fmla="*/ 0 h 6858000"/>
              <a:gd name="connsiteX2" fmla="*/ 0 w 6076015"/>
              <a:gd name="connsiteY2" fmla="*/ 6858000 h 6858000"/>
              <a:gd name="connsiteX3" fmla="*/ 4822874 w 6076015"/>
              <a:gd name="connsiteY3" fmla="*/ 6858000 h 6858000"/>
              <a:gd name="connsiteX4" fmla="*/ 4901813 w 6076015"/>
              <a:gd name="connsiteY4" fmla="*/ 6776023 h 6858000"/>
              <a:gd name="connsiteX5" fmla="*/ 6076015 w 6076015"/>
              <a:gd name="connsiteY5" fmla="*/ 4056238 h 6858000"/>
              <a:gd name="connsiteX6" fmla="*/ 5011843 w 6076015"/>
              <a:gd name="connsiteY6" fmla="*/ 163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6015" h="6858000">
                <a:moveTo>
                  <a:pt x="4886429" y="0"/>
                </a:moveTo>
                <a:lnTo>
                  <a:pt x="0" y="0"/>
                </a:lnTo>
                <a:lnTo>
                  <a:pt x="0" y="6858000"/>
                </a:lnTo>
                <a:lnTo>
                  <a:pt x="4822874" y="6858000"/>
                </a:lnTo>
                <a:lnTo>
                  <a:pt x="4901813" y="6776023"/>
                </a:lnTo>
                <a:cubicBezTo>
                  <a:pt x="5557294" y="6070738"/>
                  <a:pt x="6076015" y="5313164"/>
                  <a:pt x="6076015" y="4056238"/>
                </a:cubicBezTo>
                <a:cubicBezTo>
                  <a:pt x="6076015" y="2511674"/>
                  <a:pt x="5699932" y="1123038"/>
                  <a:pt x="5011843" y="16317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041A5130-ACCA-4228-ACBF-A8E15AF04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9592" y="0"/>
            <a:ext cx="1255863" cy="6858000"/>
          </a:xfrm>
          <a:custGeom>
            <a:avLst/>
            <a:gdLst>
              <a:gd name="connsiteX0" fmla="*/ 336988 w 1255863"/>
              <a:gd name="connsiteY0" fmla="*/ 0 h 6858000"/>
              <a:gd name="connsiteX1" fmla="*/ 319322 w 1255863"/>
              <a:gd name="connsiteY1" fmla="*/ 0 h 6858000"/>
              <a:gd name="connsiteX2" fmla="*/ 446066 w 1255863"/>
              <a:gd name="connsiteY2" fmla="*/ 215025 h 6858000"/>
              <a:gd name="connsiteX3" fmla="*/ 1230686 w 1255863"/>
              <a:gd name="connsiteY3" fmla="*/ 4126866 h 6858000"/>
              <a:gd name="connsiteX4" fmla="*/ 293291 w 1255863"/>
              <a:gd name="connsiteY4" fmla="*/ 6535527 h 6858000"/>
              <a:gd name="connsiteX5" fmla="*/ 0 w 1255863"/>
              <a:gd name="connsiteY5" fmla="*/ 6858000 h 6858000"/>
              <a:gd name="connsiteX6" fmla="*/ 19225 w 1255863"/>
              <a:gd name="connsiteY6" fmla="*/ 6858000 h 6858000"/>
              <a:gd name="connsiteX7" fmla="*/ 311570 w 1255863"/>
              <a:gd name="connsiteY7" fmla="*/ 6536566 h 6858000"/>
              <a:gd name="connsiteX8" fmla="*/ 1248965 w 1255863"/>
              <a:gd name="connsiteY8" fmla="*/ 4127905 h 6858000"/>
              <a:gd name="connsiteX9" fmla="*/ 464345 w 1255863"/>
              <a:gd name="connsiteY9" fmla="*/ 2160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5863" h="6858000">
                <a:moveTo>
                  <a:pt x="336988" y="0"/>
                </a:moveTo>
                <a:lnTo>
                  <a:pt x="319322" y="0"/>
                </a:lnTo>
                <a:lnTo>
                  <a:pt x="446066" y="215025"/>
                </a:lnTo>
                <a:cubicBezTo>
                  <a:pt x="1009729" y="1236925"/>
                  <a:pt x="1285771" y="2619851"/>
                  <a:pt x="1230686" y="4126866"/>
                </a:cubicBezTo>
                <a:cubicBezTo>
                  <a:pt x="1190840" y="5216972"/>
                  <a:pt x="809006" y="5925974"/>
                  <a:pt x="293291" y="6535527"/>
                </a:cubicBezTo>
                <a:lnTo>
                  <a:pt x="0" y="6858000"/>
                </a:lnTo>
                <a:lnTo>
                  <a:pt x="19225" y="6858000"/>
                </a:lnTo>
                <a:lnTo>
                  <a:pt x="311570" y="6536566"/>
                </a:lnTo>
                <a:cubicBezTo>
                  <a:pt x="827286" y="5927014"/>
                  <a:pt x="1209119" y="5218011"/>
                  <a:pt x="1248965" y="4127905"/>
                </a:cubicBezTo>
                <a:cubicBezTo>
                  <a:pt x="1304050" y="2620891"/>
                  <a:pt x="1028009" y="1237965"/>
                  <a:pt x="464345" y="216065"/>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72401B14-7CBB-422B-9BDA-829141E6FC21}"/>
              </a:ext>
            </a:extLst>
          </p:cNvPr>
          <p:cNvSpPr>
            <a:spLocks noGrp="1"/>
          </p:cNvSpPr>
          <p:nvPr>
            <p:ph type="title"/>
          </p:nvPr>
        </p:nvSpPr>
        <p:spPr>
          <a:xfrm>
            <a:off x="914401" y="442913"/>
            <a:ext cx="5189586" cy="1726404"/>
          </a:xfrm>
        </p:spPr>
        <p:txBody>
          <a:bodyPr vert="horz" lIns="109728" tIns="109728" rIns="109728" bIns="91440" rtlCol="0" anchor="b">
            <a:normAutofit/>
          </a:bodyPr>
          <a:lstStyle/>
          <a:p>
            <a:r>
              <a:rPr lang="en-US"/>
              <a:t>Socialization</a:t>
            </a:r>
          </a:p>
        </p:txBody>
      </p:sp>
      <p:sp>
        <p:nvSpPr>
          <p:cNvPr id="72" name="Content Placeholder 71">
            <a:extLst>
              <a:ext uri="{FF2B5EF4-FFF2-40B4-BE49-F238E27FC236}">
                <a16:creationId xmlns:a16="http://schemas.microsoft.com/office/drawing/2014/main" id="{D5D977D9-DEFB-4915-A1A8-589B4561DA30}"/>
              </a:ext>
            </a:extLst>
          </p:cNvPr>
          <p:cNvSpPr>
            <a:spLocks noGrp="1"/>
          </p:cNvSpPr>
          <p:nvPr>
            <p:ph idx="1"/>
          </p:nvPr>
        </p:nvSpPr>
        <p:spPr>
          <a:xfrm>
            <a:off x="914399" y="2312988"/>
            <a:ext cx="4518277" cy="3651250"/>
          </a:xfrm>
        </p:spPr>
        <p:txBody>
          <a:bodyPr>
            <a:normAutofit/>
          </a:bodyPr>
          <a:lstStyle/>
          <a:p>
            <a:r>
              <a:rPr lang="en-US" dirty="0"/>
              <a:t>While we are inside the house, we are learning new ways to express ourselves such as doing art, yoga and exercising. Outside we can go bowling and play games such as basketball.</a:t>
            </a:r>
          </a:p>
        </p:txBody>
      </p:sp>
      <p:sp>
        <p:nvSpPr>
          <p:cNvPr id="81" name="Freeform: Shape 80">
            <a:extLst>
              <a:ext uri="{FF2B5EF4-FFF2-40B4-BE49-F238E27FC236}">
                <a16:creationId xmlns:a16="http://schemas.microsoft.com/office/drawing/2014/main" id="{36F5E9E8-A8DB-43E7-A844-ED53DF57F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885182" y="0"/>
            <a:ext cx="1286738" cy="6858000"/>
          </a:xfrm>
          <a:custGeom>
            <a:avLst/>
            <a:gdLst>
              <a:gd name="connsiteX0" fmla="*/ 97701 w 1286738"/>
              <a:gd name="connsiteY0" fmla="*/ 0 h 6858000"/>
              <a:gd name="connsiteX1" fmla="*/ 64021 w 1286738"/>
              <a:gd name="connsiteY1" fmla="*/ 0 h 6858000"/>
              <a:gd name="connsiteX2" fmla="*/ 181323 w 1286738"/>
              <a:gd name="connsiteY2" fmla="*/ 152009 h 6858000"/>
              <a:gd name="connsiteX3" fmla="*/ 1253058 w 1286738"/>
              <a:gd name="connsiteY3" fmla="*/ 4056972 h 6858000"/>
              <a:gd name="connsiteX4" fmla="*/ 70511 w 1286738"/>
              <a:gd name="connsiteY4" fmla="*/ 6785070 h 6858000"/>
              <a:gd name="connsiteX5" fmla="*/ 0 w 1286738"/>
              <a:gd name="connsiteY5" fmla="*/ 6858000 h 6858000"/>
              <a:gd name="connsiteX6" fmla="*/ 33680 w 1286738"/>
              <a:gd name="connsiteY6" fmla="*/ 6858000 h 6858000"/>
              <a:gd name="connsiteX7" fmla="*/ 104191 w 1286738"/>
              <a:gd name="connsiteY7" fmla="*/ 6785070 h 6858000"/>
              <a:gd name="connsiteX8" fmla="*/ 1286738 w 1286738"/>
              <a:gd name="connsiteY8" fmla="*/ 4056972 h 6858000"/>
              <a:gd name="connsiteX9" fmla="*/ 215003 w 1286738"/>
              <a:gd name="connsiteY9" fmla="*/ 15200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6738" h="6858000">
                <a:moveTo>
                  <a:pt x="97701" y="0"/>
                </a:moveTo>
                <a:lnTo>
                  <a:pt x="64021" y="0"/>
                </a:lnTo>
                <a:lnTo>
                  <a:pt x="181323" y="152009"/>
                </a:lnTo>
                <a:cubicBezTo>
                  <a:pt x="874303" y="1114805"/>
                  <a:pt x="1253058" y="2507685"/>
                  <a:pt x="1253058" y="4056972"/>
                </a:cubicBezTo>
                <a:cubicBezTo>
                  <a:pt x="1253058" y="5317740"/>
                  <a:pt x="730650" y="6077629"/>
                  <a:pt x="70511" y="6785070"/>
                </a:cubicBezTo>
                <a:lnTo>
                  <a:pt x="0" y="6858000"/>
                </a:lnTo>
                <a:lnTo>
                  <a:pt x="33680" y="6858000"/>
                </a:lnTo>
                <a:lnTo>
                  <a:pt x="104191" y="6785070"/>
                </a:lnTo>
                <a:cubicBezTo>
                  <a:pt x="764330" y="6077629"/>
                  <a:pt x="1286738" y="5317740"/>
                  <a:pt x="1286738" y="4056972"/>
                </a:cubicBezTo>
                <a:cubicBezTo>
                  <a:pt x="1286738" y="2507685"/>
                  <a:pt x="907983" y="1114805"/>
                  <a:pt x="215003" y="152009"/>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4" descr="A person standing on the floor&#10;&#10;Description automatically generated">
            <a:extLst>
              <a:ext uri="{FF2B5EF4-FFF2-40B4-BE49-F238E27FC236}">
                <a16:creationId xmlns:a16="http://schemas.microsoft.com/office/drawing/2014/main" id="{E6991F30-CFC6-47B9-A548-6117393BF968}"/>
              </a:ext>
            </a:extLst>
          </p:cNvPr>
          <p:cNvPicPr>
            <a:picLocks noChangeAspect="1"/>
          </p:cNvPicPr>
          <p:nvPr/>
        </p:nvPicPr>
        <p:blipFill>
          <a:blip r:embed="rId2"/>
          <a:stretch>
            <a:fillRect/>
          </a:stretch>
        </p:blipFill>
        <p:spPr>
          <a:xfrm rot="5400000">
            <a:off x="6899744" y="1103739"/>
            <a:ext cx="2468880" cy="1851660"/>
          </a:xfrm>
          <a:prstGeom prst="rect">
            <a:avLst/>
          </a:prstGeom>
        </p:spPr>
      </p:pic>
      <p:pic>
        <p:nvPicPr>
          <p:cNvPr id="3" name="Picture 3" descr="A picture containing outdoor, game, sport, road&#10;&#10;Description automatically generated">
            <a:extLst>
              <a:ext uri="{FF2B5EF4-FFF2-40B4-BE49-F238E27FC236}">
                <a16:creationId xmlns:a16="http://schemas.microsoft.com/office/drawing/2014/main" id="{CD38D11A-EFFB-4B72-8D29-412E25B8FE98}"/>
              </a:ext>
            </a:extLst>
          </p:cNvPr>
          <p:cNvPicPr>
            <a:picLocks noChangeAspect="1"/>
          </p:cNvPicPr>
          <p:nvPr/>
        </p:nvPicPr>
        <p:blipFill rotWithShape="1">
          <a:blip r:embed="rId3"/>
          <a:srcRect t="9713" r="-1" b="7964"/>
          <a:stretch/>
        </p:blipFill>
        <p:spPr>
          <a:xfrm>
            <a:off x="9521574" y="1352090"/>
            <a:ext cx="2194560" cy="1354957"/>
          </a:xfrm>
          <a:prstGeom prst="rect">
            <a:avLst/>
          </a:prstGeom>
        </p:spPr>
      </p:pic>
      <p:pic>
        <p:nvPicPr>
          <p:cNvPr id="7" name="Picture 7" descr="A group of people sitting at a table&#10;&#10;Description automatically generated">
            <a:extLst>
              <a:ext uri="{FF2B5EF4-FFF2-40B4-BE49-F238E27FC236}">
                <a16:creationId xmlns:a16="http://schemas.microsoft.com/office/drawing/2014/main" id="{35BA699B-82BA-4AEB-9086-0145522E327D}"/>
              </a:ext>
            </a:extLst>
          </p:cNvPr>
          <p:cNvPicPr>
            <a:picLocks noChangeAspect="1"/>
          </p:cNvPicPr>
          <p:nvPr/>
        </p:nvPicPr>
        <p:blipFill rotWithShape="1">
          <a:blip r:embed="rId4"/>
          <a:srcRect l="23861" r="4476" b="4"/>
          <a:stretch/>
        </p:blipFill>
        <p:spPr>
          <a:xfrm>
            <a:off x="7036904" y="3633984"/>
            <a:ext cx="2194560" cy="2296657"/>
          </a:xfrm>
          <a:prstGeom prst="rect">
            <a:avLst/>
          </a:prstGeom>
        </p:spPr>
      </p:pic>
      <p:pic>
        <p:nvPicPr>
          <p:cNvPr id="8" name="Picture 8" descr="A group of people standing in a room&#10;&#10;Description automatically generated">
            <a:extLst>
              <a:ext uri="{FF2B5EF4-FFF2-40B4-BE49-F238E27FC236}">
                <a16:creationId xmlns:a16="http://schemas.microsoft.com/office/drawing/2014/main" id="{5FA03ED3-7BE4-47C6-B6A2-BA98E9E2B42E}"/>
              </a:ext>
            </a:extLst>
          </p:cNvPr>
          <p:cNvPicPr>
            <a:picLocks noChangeAspect="1"/>
          </p:cNvPicPr>
          <p:nvPr/>
        </p:nvPicPr>
        <p:blipFill rotWithShape="1">
          <a:blip r:embed="rId5"/>
          <a:srcRect l="2155" r="6166" b="4"/>
          <a:stretch/>
        </p:blipFill>
        <p:spPr>
          <a:xfrm>
            <a:off x="9521574" y="3884695"/>
            <a:ext cx="2194560" cy="1795235"/>
          </a:xfrm>
          <a:prstGeom prst="rect">
            <a:avLst/>
          </a:prstGeom>
        </p:spPr>
      </p:pic>
      <p:pic>
        <p:nvPicPr>
          <p:cNvPr id="7170" name="x_Picture 1">
            <a:extLst>
              <a:ext uri="{FF2B5EF4-FFF2-40B4-BE49-F238E27FC236}">
                <a16:creationId xmlns:a16="http://schemas.microsoft.com/office/drawing/2014/main" id="{C99CB730-F4D2-4553-BE23-3273B117A7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3" y="4763"/>
            <a:ext cx="2252054" cy="68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9346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0CA184B6-3482-4F43-87F0-BC765DCFD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6C869923-8380-4244-9548-802C33063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id="{C06255F2-BC67-4DDE-B34E-AC4BA218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3" name="Freeform: Shape 22">
            <a:extLst>
              <a:ext uri="{FF2B5EF4-FFF2-40B4-BE49-F238E27FC236}">
                <a16:creationId xmlns:a16="http://schemas.microsoft.com/office/drawing/2014/main" id="{55169443-FCCD-4C0A-8C69-18CD3FA09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25" name="Rectangle 24">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7" name="Freeform: Shape 26">
            <a:extLst>
              <a:ext uri="{FF2B5EF4-FFF2-40B4-BE49-F238E27FC236}">
                <a16:creationId xmlns:a16="http://schemas.microsoft.com/office/drawing/2014/main" id="{DCD36D47-40B7-494B-B249-3CBA333DE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FBA7E51E-7B6A-4A79-8F84-47C845C7A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5374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1" name="Freeform: Shape 30">
            <a:extLst>
              <a:ext uri="{FF2B5EF4-FFF2-40B4-BE49-F238E27FC236}">
                <a16:creationId xmlns:a16="http://schemas.microsoft.com/office/drawing/2014/main" id="{03C85561-90D2-4AFA-B2C5-F2D61D86C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664ECF10-8F21-4332-A871-CB7CC6ACB69F}"/>
              </a:ext>
            </a:extLst>
          </p:cNvPr>
          <p:cNvSpPr>
            <a:spLocks noGrp="1"/>
          </p:cNvSpPr>
          <p:nvPr>
            <p:ph type="title"/>
          </p:nvPr>
        </p:nvSpPr>
        <p:spPr>
          <a:xfrm>
            <a:off x="1180531" y="1346268"/>
            <a:ext cx="5274860" cy="3066706"/>
          </a:xfrm>
        </p:spPr>
        <p:txBody>
          <a:bodyPr vert="horz" lIns="109728" tIns="109728" rIns="109728" bIns="91440" rtlCol="0" anchor="b">
            <a:normAutofit fontScale="90000"/>
          </a:bodyPr>
          <a:lstStyle/>
          <a:p>
            <a:pPr>
              <a:lnSpc>
                <a:spcPct val="120000"/>
              </a:lnSpc>
            </a:pPr>
            <a:r>
              <a:rPr lang="en-US" sz="4400" dirty="0">
                <a:solidFill>
                  <a:schemeClr val="tx1">
                    <a:lumMod val="85000"/>
                    <a:lumOff val="15000"/>
                  </a:schemeClr>
                </a:solidFill>
              </a:rPr>
              <a:t>Self Expression- </a:t>
            </a:r>
            <a:r>
              <a:rPr lang="en-US" sz="2800" dirty="0">
                <a:solidFill>
                  <a:schemeClr val="tx1">
                    <a:lumMod val="85000"/>
                    <a:lumOff val="15000"/>
                  </a:schemeClr>
                </a:solidFill>
              </a:rPr>
              <a:t>You can’t see by looking at the picture, but I am blind (lol- a little pun) however I love to play the drums!</a:t>
            </a:r>
          </a:p>
        </p:txBody>
      </p:sp>
      <p:pic>
        <p:nvPicPr>
          <p:cNvPr id="4" name="Picture 4" descr="A group of people sitting around a living room&#10;&#10;Description automatically generated">
            <a:extLst>
              <a:ext uri="{FF2B5EF4-FFF2-40B4-BE49-F238E27FC236}">
                <a16:creationId xmlns:a16="http://schemas.microsoft.com/office/drawing/2014/main" id="{6F24CE01-F6DE-4B80-B2FD-A65C341A277D}"/>
              </a:ext>
            </a:extLst>
          </p:cNvPr>
          <p:cNvPicPr>
            <a:picLocks noGrp="1" noChangeAspect="1"/>
          </p:cNvPicPr>
          <p:nvPr>
            <p:ph idx="1"/>
          </p:nvPr>
        </p:nvPicPr>
        <p:blipFill>
          <a:blip r:embed="rId2"/>
          <a:stretch>
            <a:fillRect/>
          </a:stretch>
        </p:blipFill>
        <p:spPr>
          <a:xfrm rot="5400000">
            <a:off x="7726963" y="1818860"/>
            <a:ext cx="4293705" cy="3220279"/>
          </a:xfrm>
          <a:prstGeom prst="rect">
            <a:avLst/>
          </a:prstGeom>
        </p:spPr>
      </p:pic>
      <p:pic>
        <p:nvPicPr>
          <p:cNvPr id="8194" name="x_Picture 1">
            <a:extLst>
              <a:ext uri="{FF2B5EF4-FFF2-40B4-BE49-F238E27FC236}">
                <a16:creationId xmlns:a16="http://schemas.microsoft.com/office/drawing/2014/main" id="{DD30D632-0260-4455-A8DD-152E559CC7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2430260" cy="74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5421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E81AF-6E88-494B-82D7-C8EBE93B43DD}"/>
              </a:ext>
            </a:extLst>
          </p:cNvPr>
          <p:cNvSpPr>
            <a:spLocks noGrp="1"/>
          </p:cNvSpPr>
          <p:nvPr>
            <p:ph type="title"/>
          </p:nvPr>
        </p:nvSpPr>
        <p:spPr>
          <a:xfrm>
            <a:off x="8409376" y="343949"/>
            <a:ext cx="3227715" cy="3462555"/>
          </a:xfrm>
        </p:spPr>
        <p:txBody>
          <a:bodyPr>
            <a:normAutofit fontScale="90000"/>
          </a:bodyPr>
          <a:lstStyle/>
          <a:p>
            <a:r>
              <a:rPr lang="en-US" sz="1600" dirty="0"/>
              <a:t>Contact Information for The NYC Day Habilitation Program:</a:t>
            </a:r>
            <a:br>
              <a:rPr lang="en-US" sz="1600" dirty="0"/>
            </a:br>
            <a:br>
              <a:rPr lang="en-US" sz="1600" dirty="0"/>
            </a:br>
            <a:r>
              <a:rPr lang="en-US" sz="1600" dirty="0"/>
              <a:t>Director of Community </a:t>
            </a:r>
            <a:r>
              <a:rPr lang="en-US" sz="1600" dirty="0" err="1"/>
              <a:t>Hab</a:t>
            </a:r>
            <a:r>
              <a:rPr lang="en-US" sz="1600" dirty="0"/>
              <a:t> and Day </a:t>
            </a:r>
            <a:r>
              <a:rPr lang="en-US" sz="1600" dirty="0" err="1"/>
              <a:t>Hab</a:t>
            </a:r>
            <a:r>
              <a:rPr lang="en-US" sz="1600" dirty="0"/>
              <a:t> Programs- Lasana Rayside 646-761-1625</a:t>
            </a:r>
            <a:br>
              <a:rPr lang="en-US" sz="1600" dirty="0"/>
            </a:br>
            <a:br>
              <a:rPr lang="en-US" sz="1600" dirty="0"/>
            </a:br>
            <a:r>
              <a:rPr lang="en-US" sz="1600" dirty="0"/>
              <a:t>Coordinator of Day Services for NYC Day </a:t>
            </a:r>
            <a:r>
              <a:rPr lang="en-US" sz="1600" dirty="0" err="1"/>
              <a:t>Hab</a:t>
            </a:r>
            <a:r>
              <a:rPr lang="en-US" sz="1600" dirty="0"/>
              <a:t>: Jason Schneider 516-519-1769</a:t>
            </a:r>
            <a:br>
              <a:rPr lang="en-US" dirty="0"/>
            </a:br>
            <a:endParaRPr lang="en-US" dirty="0"/>
          </a:p>
        </p:txBody>
      </p:sp>
      <p:sp>
        <p:nvSpPr>
          <p:cNvPr id="3" name="Content Placeholder 2">
            <a:extLst>
              <a:ext uri="{FF2B5EF4-FFF2-40B4-BE49-F238E27FC236}">
                <a16:creationId xmlns:a16="http://schemas.microsoft.com/office/drawing/2014/main" id="{8E7651E8-8454-49B4-8223-805E29D1F489}"/>
              </a:ext>
            </a:extLst>
          </p:cNvPr>
          <p:cNvSpPr>
            <a:spLocks noGrp="1"/>
          </p:cNvSpPr>
          <p:nvPr>
            <p:ph idx="1"/>
          </p:nvPr>
        </p:nvSpPr>
        <p:spPr/>
        <p:txBody>
          <a:bodyPr/>
          <a:lstStyle/>
          <a:p>
            <a:r>
              <a:rPr lang="en-US" dirty="0"/>
              <a:t>NYC Day </a:t>
            </a:r>
            <a:r>
              <a:rPr lang="en-US" dirty="0" err="1"/>
              <a:t>Hab</a:t>
            </a:r>
            <a:r>
              <a:rPr lang="en-US" dirty="0"/>
              <a:t> Program: We support people with Intellectual and Developmental disabilities who live both in a residential, group home setting ,as well as, with their families to expand upon existing skills, learn new skills in order to live independent, productive and meaningful lives. </a:t>
            </a:r>
          </a:p>
        </p:txBody>
      </p:sp>
      <p:sp>
        <p:nvSpPr>
          <p:cNvPr id="4" name="Text Placeholder 3">
            <a:extLst>
              <a:ext uri="{FF2B5EF4-FFF2-40B4-BE49-F238E27FC236}">
                <a16:creationId xmlns:a16="http://schemas.microsoft.com/office/drawing/2014/main" id="{0670067A-D4A7-443A-BD1D-2450A5AA7C69}"/>
              </a:ext>
            </a:extLst>
          </p:cNvPr>
          <p:cNvSpPr>
            <a:spLocks noGrp="1"/>
          </p:cNvSpPr>
          <p:nvPr>
            <p:ph type="body" sz="half" idx="2"/>
          </p:nvPr>
        </p:nvSpPr>
        <p:spPr/>
        <p:txBody>
          <a:bodyPr/>
          <a:lstStyle/>
          <a:p>
            <a:endParaRPr lang="en-US" dirty="0"/>
          </a:p>
          <a:p>
            <a:r>
              <a:rPr lang="en-US" dirty="0"/>
              <a:t>We welcome new talents, new experiences and always the opportunity to make new friends.</a:t>
            </a:r>
          </a:p>
        </p:txBody>
      </p:sp>
      <p:pic>
        <p:nvPicPr>
          <p:cNvPr id="6" name="Picture 5" descr="A group of people posing for the camera&#10;&#10;Description automatically generated">
            <a:extLst>
              <a:ext uri="{FF2B5EF4-FFF2-40B4-BE49-F238E27FC236}">
                <a16:creationId xmlns:a16="http://schemas.microsoft.com/office/drawing/2014/main" id="{10CD09B4-BA46-41D2-A476-7D0B2B52BC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6715" y="3966400"/>
            <a:ext cx="3639226" cy="2729420"/>
          </a:xfrm>
          <a:prstGeom prst="rect">
            <a:avLst/>
          </a:prstGeom>
        </p:spPr>
      </p:pic>
      <p:pic>
        <p:nvPicPr>
          <p:cNvPr id="7" name="x_Picture 1">
            <a:extLst>
              <a:ext uri="{FF2B5EF4-FFF2-40B4-BE49-F238E27FC236}">
                <a16:creationId xmlns:a16="http://schemas.microsoft.com/office/drawing/2014/main" id="{FD621E35-CB45-4514-B008-421AE78066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2430260" cy="74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607709"/>
      </p:ext>
    </p:extLst>
  </p:cSld>
  <p:clrMapOvr>
    <a:masterClrMapping/>
  </p:clrMapOvr>
</p:sld>
</file>

<file path=ppt/theme/theme1.xml><?xml version="1.0" encoding="utf-8"?>
<a:theme xmlns:a="http://schemas.openxmlformats.org/drawingml/2006/main" name="SketchLinesVTI">
  <a:themeElements>
    <a:clrScheme name="AnalogousFromLightSeedLeftStep">
      <a:dk1>
        <a:srgbClr val="000000"/>
      </a:dk1>
      <a:lt1>
        <a:srgbClr val="FFFFFF"/>
      </a:lt1>
      <a:dk2>
        <a:srgbClr val="3C3122"/>
      </a:dk2>
      <a:lt2>
        <a:srgbClr val="E2E5E8"/>
      </a:lt2>
      <a:accent1>
        <a:srgbClr val="B79D7A"/>
      </a:accent1>
      <a:accent2>
        <a:srgbClr val="BA887F"/>
      </a:accent2>
      <a:accent3>
        <a:srgbClr val="C4929F"/>
      </a:accent3>
      <a:accent4>
        <a:srgbClr val="BA7FA7"/>
      </a:accent4>
      <a:accent5>
        <a:srgbClr val="C093C5"/>
      </a:accent5>
      <a:accent6>
        <a:srgbClr val="9C7FBA"/>
      </a:accent6>
      <a:hlink>
        <a:srgbClr val="6482AB"/>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docProps/app.xml><?xml version="1.0" encoding="utf-8"?>
<Properties xmlns="http://schemas.openxmlformats.org/officeDocument/2006/extended-properties" xmlns:vt="http://schemas.openxmlformats.org/officeDocument/2006/docPropsVTypes">
  <Template>office theme</Template>
  <TotalTime>56</TotalTime>
  <Words>331</Words>
  <Application>Microsoft Office PowerPoint</Application>
  <PresentationFormat>Widescreen</PresentationFormat>
  <Paragraphs>17</Paragraphs>
  <Slides>9</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Meiryo</vt:lpstr>
      <vt:lpstr>Corbel</vt:lpstr>
      <vt:lpstr>SketchLinesVTI</vt:lpstr>
      <vt:lpstr>NYC Day Habilitation Program </vt:lpstr>
      <vt:lpstr>Safety First- Checking each person’s temperature staff and people being supported.</vt:lpstr>
      <vt:lpstr>Learning new skills during Statewide Quarantine   </vt:lpstr>
      <vt:lpstr> Helping Others As a Way of Feeling Better About Ourselves During a Challenging Time In History. Birthday Parades= Make a cake and go house to house to brighten up someone’s special day. Volunteer sites are a great way to build upon job skills and making a positive contribution to the community. </vt:lpstr>
      <vt:lpstr>Venturing Out Into The Community </vt:lpstr>
      <vt:lpstr>Reaching Out to Other's Outside of my Group of Peers</vt:lpstr>
      <vt:lpstr>Socialization</vt:lpstr>
      <vt:lpstr>Self Expression- You can’t see by looking at the picture, but I am blind (lol- a little pun) however I love to play the drums!</vt:lpstr>
      <vt:lpstr>Contact Information for The NYC Day Habilitation Program:  Director of Community Hab and Day Hab Programs- Lasana Rayside 646-761-1625  Coordinator of Day Services for NYC Day Hab: Jason Schneider 516-519-1769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Schneider</dc:creator>
  <cp:lastModifiedBy>Jason Schneider</cp:lastModifiedBy>
  <cp:revision>159</cp:revision>
  <dcterms:created xsi:type="dcterms:W3CDTF">2020-10-14T21:39:23Z</dcterms:created>
  <dcterms:modified xsi:type="dcterms:W3CDTF">2020-10-28T19:58:12Z</dcterms:modified>
</cp:coreProperties>
</file>