
<file path=[Content_Types].xml><?xml version="1.0" encoding="utf-8"?>
<Types xmlns="http://schemas.openxmlformats.org/package/2006/content-types">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5"/>
  </p:notesMasterIdLst>
  <p:sldIdLst>
    <p:sldId id="256" r:id="rId5"/>
    <p:sldId id="272" r:id="rId6"/>
    <p:sldId id="273" r:id="rId7"/>
    <p:sldId id="340" r:id="rId8"/>
    <p:sldId id="339" r:id="rId9"/>
    <p:sldId id="274" r:id="rId10"/>
    <p:sldId id="343" r:id="rId11"/>
    <p:sldId id="262" r:id="rId12"/>
    <p:sldId id="267" r:id="rId13"/>
    <p:sldId id="263" r:id="rId14"/>
    <p:sldId id="341" r:id="rId15"/>
    <p:sldId id="258" r:id="rId16"/>
    <p:sldId id="259" r:id="rId17"/>
    <p:sldId id="269" r:id="rId18"/>
    <p:sldId id="268" r:id="rId19"/>
    <p:sldId id="260" r:id="rId20"/>
    <p:sldId id="342" r:id="rId21"/>
    <p:sldId id="264" r:id="rId22"/>
    <p:sldId id="344" r:id="rId23"/>
    <p:sldId id="28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938BFB-B6D9-552F-D15A-10EAA8F15B52}" v="2" dt="2020-11-10T13:38:45.700"/>
    <p1510:client id="{FA007253-F321-4434-99F0-BA5798F2D4A8}" v="552" dt="2020-11-10T13:32:46.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2286D-7495-4CFB-927D-349774FD22CB}" type="datetimeFigureOut">
              <a:rPr lang="en-US" smtClean="0"/>
              <a:t>11/13/2020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D0C0A-1B3E-4240-8578-C0FDDB3B1611}" type="slidenum">
              <a:rPr lang="en-US" smtClean="0"/>
              <a:t>‹#›</a:t>
            </a:fld>
            <a:endParaRPr lang="en-US"/>
          </a:p>
        </p:txBody>
      </p:sp>
    </p:spTree>
    <p:extLst>
      <p:ext uri="{BB962C8B-B14F-4D97-AF65-F5344CB8AC3E}">
        <p14:creationId xmlns:p14="http://schemas.microsoft.com/office/powerpoint/2010/main" val="1750819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F8209DF-0B94-484B-8605-1D2CB449BC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8CB72AEA-5282-4073-95B8-05FA905D8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E2209FCC-9A8B-407B-B2A1-8AB1D2077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C55935-61E9-412F-83EC-AE5720E2170C}" type="slidenum">
              <a:rPr lang="en-US" altLang="en-US"/>
              <a:pPr>
                <a:spcBef>
                  <a:spcPct val="0"/>
                </a:spcBef>
              </a:pPr>
              <a:t>5</a:t>
            </a:fld>
            <a:endParaRPr lang="en-US" altLang="en-US"/>
          </a:p>
        </p:txBody>
      </p:sp>
    </p:spTree>
    <p:extLst>
      <p:ext uri="{BB962C8B-B14F-4D97-AF65-F5344CB8AC3E}">
        <p14:creationId xmlns:p14="http://schemas.microsoft.com/office/powerpoint/2010/main" val="48832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E29EEFBA-5E69-4651-B3CB-C072B40F99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F61AF06B-9E3E-426A-9403-3DBE770A7D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6D650F46-1F0F-481B-AE49-AADD7E53AD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FF0419-2E8A-489B-B3CD-37B3BA401233}" type="slidenum">
              <a:rPr lang="en-US" altLang="en-US"/>
              <a:pPr>
                <a:spcBef>
                  <a:spcPct val="0"/>
                </a:spcBef>
              </a:pPr>
              <a:t>20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5347EF11-76A1-4D90-9B1E-DDA681A05BD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7A60-DB3A-423B-A05D-BEDE572EACEF}"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363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47EF11-76A1-4D90-9B1E-DDA681A05BD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3662573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47EF11-76A1-4D90-9B1E-DDA681A05BD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7A60-DB3A-423B-A05D-BEDE572EACE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711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47EF11-76A1-4D90-9B1E-DDA681A05BD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1218263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47EF11-76A1-4D90-9B1E-DDA681A05BDA}" type="datetimeFigureOut">
              <a:rPr lang="en-US" smtClean="0"/>
              <a:t>11/13/2020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6F7A60-DB3A-423B-A05D-BEDE572EACEF}"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349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47EF11-76A1-4D90-9B1E-DDA681A05BD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1848586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47EF11-76A1-4D90-9B1E-DDA681A05BDA}" type="datetimeFigureOut">
              <a:rPr lang="en-US" smtClean="0"/>
              <a:t>11/13/2020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1274900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47EF11-76A1-4D90-9B1E-DDA681A05BDA}" type="datetimeFigureOut">
              <a:rPr lang="en-US" smtClean="0"/>
              <a:t>11/13/2020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312335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47EF11-76A1-4D90-9B1E-DDA681A05BDA}" type="datetimeFigureOut">
              <a:rPr lang="en-US" smtClean="0"/>
              <a:t>11/13/2020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883521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47EF11-76A1-4D90-9B1E-DDA681A05BD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7A60-DB3A-423B-A05D-BEDE572EACEF}" type="slidenum">
              <a:rPr lang="en-US" smtClean="0"/>
              <a:t>‹#›</a:t>
            </a:fld>
            <a:endParaRPr lang="en-US"/>
          </a:p>
        </p:txBody>
      </p:sp>
    </p:spTree>
    <p:extLst>
      <p:ext uri="{BB962C8B-B14F-4D97-AF65-F5344CB8AC3E}">
        <p14:creationId xmlns:p14="http://schemas.microsoft.com/office/powerpoint/2010/main" val="4176368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347EF11-76A1-4D90-9B1E-DDA681A05BDA}" type="datetimeFigureOut">
              <a:rPr lang="en-US" smtClean="0"/>
              <a:t>11/13/2020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6F7A60-DB3A-423B-A05D-BEDE572EACEF}"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985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347EF11-76A1-4D90-9B1E-DDA681A05BDA}" type="datetimeFigureOut">
              <a:rPr lang="en-US" smtClean="0"/>
              <a:t>11/13/2020</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E6F7A60-DB3A-423B-A05D-BEDE572EACE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9356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hyperlink" Target="http://escolaperetorrent.blogspot.com/2015/12/festa-de-nadal-2015.html" TargetMode="External"/><Relationship Id="rId7" Type="http://schemas.openxmlformats.org/officeDocument/2006/relationships/hyperlink" Target="https://www.youtube.com/watch?v=65mddfl0294" TargetMode="External"/><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image" Target="../media/image25.jpeg"/><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hyperlink" Target="http://dampfpanzerwagon.blogspot.com/2013/12/christmas-board-games.html" TargetMode="External"/><Relationship Id="rId5" Type="http://schemas.openxmlformats.org/officeDocument/2006/relationships/hyperlink" Target="https://wireless-buzzers-quiz-buzzer-trivia-games.com/topics-for-trivia-making-the-music-round-better-with-name-that-tune" TargetMode="External"/><Relationship Id="rId15" Type="http://schemas.openxmlformats.org/officeDocument/2006/relationships/image" Target="../media/image34.jpe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5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3.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B58C-F004-4A46-B660-F8589C3C8C97}"/>
              </a:ext>
            </a:extLst>
          </p:cNvPr>
          <p:cNvSpPr>
            <a:spLocks noGrp="1"/>
          </p:cNvSpPr>
          <p:nvPr>
            <p:ph type="ctrTitle"/>
          </p:nvPr>
        </p:nvSpPr>
        <p:spPr>
          <a:xfrm>
            <a:off x="1524000" y="58737"/>
            <a:ext cx="9144000" cy="1816100"/>
          </a:xfrm>
        </p:spPr>
        <p:txBody>
          <a:bodyPr>
            <a:normAutofit fontScale="90000"/>
          </a:bodyPr>
          <a:lstStyle/>
          <a:p>
            <a:pPr algn="ctr"/>
            <a:r>
              <a:rPr lang="en-US" i="1">
                <a:latin typeface="+mn-lt"/>
              </a:rPr>
              <a:t>The Pride Center</a:t>
            </a:r>
            <a:br>
              <a:rPr lang="en-US">
                <a:latin typeface="+mn-lt"/>
              </a:rPr>
            </a:br>
            <a:r>
              <a:rPr lang="en-US">
                <a:latin typeface="+mn-lt"/>
              </a:rPr>
              <a:t>Farmingdale Day Habilitation</a:t>
            </a:r>
          </a:p>
        </p:txBody>
      </p:sp>
      <p:sp>
        <p:nvSpPr>
          <p:cNvPr id="3" name="Subtitle 2">
            <a:extLst>
              <a:ext uri="{FF2B5EF4-FFF2-40B4-BE49-F238E27FC236}">
                <a16:creationId xmlns:a16="http://schemas.microsoft.com/office/drawing/2014/main" id="{C5F7EF3E-FAFA-415D-8E51-6DA48D73C2E5}"/>
              </a:ext>
            </a:extLst>
          </p:cNvPr>
          <p:cNvSpPr>
            <a:spLocks noGrp="1"/>
          </p:cNvSpPr>
          <p:nvPr>
            <p:ph type="subTitle" idx="1"/>
          </p:nvPr>
        </p:nvSpPr>
        <p:spPr>
          <a:xfrm>
            <a:off x="9139237" y="5316981"/>
            <a:ext cx="2519363" cy="931863"/>
          </a:xfrm>
        </p:spPr>
        <p:txBody>
          <a:bodyPr>
            <a:normAutofit/>
          </a:bodyPr>
          <a:lstStyle/>
          <a:p>
            <a:pPr>
              <a:lnSpc>
                <a:spcPct val="100000"/>
              </a:lnSpc>
              <a:spcBef>
                <a:spcPts val="0"/>
              </a:spcBef>
            </a:pPr>
            <a:r>
              <a:rPr lang="en-US" sz="1900"/>
              <a:t>We’re in this together.</a:t>
            </a:r>
          </a:p>
          <a:p>
            <a:pPr>
              <a:lnSpc>
                <a:spcPct val="100000"/>
              </a:lnSpc>
              <a:spcBef>
                <a:spcPts val="0"/>
              </a:spcBef>
            </a:pPr>
            <a:r>
              <a:rPr lang="en-US" sz="1900" b="1">
                <a:solidFill>
                  <a:srgbClr val="003399"/>
                </a:solidFill>
              </a:rPr>
              <a:t>Human First </a:t>
            </a:r>
            <a:r>
              <a:rPr lang="en-US" sz="1900" b="1">
                <a:solidFill>
                  <a:srgbClr val="FF6600"/>
                </a:solidFill>
              </a:rPr>
              <a:t>STRONG</a:t>
            </a:r>
            <a:r>
              <a:rPr lang="en-US" sz="1900"/>
              <a:t>.</a:t>
            </a:r>
          </a:p>
        </p:txBody>
      </p:sp>
      <p:pic>
        <p:nvPicPr>
          <p:cNvPr id="5" name="Picture 4" descr="Logo, company name&#10;&#10;Description automatically generated">
            <a:extLst>
              <a:ext uri="{FF2B5EF4-FFF2-40B4-BE49-F238E27FC236}">
                <a16:creationId xmlns:a16="http://schemas.microsoft.com/office/drawing/2014/main" id="{C61AD402-E21E-4159-9E0E-4BE1F128B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4983164"/>
            <a:ext cx="5218569" cy="1599499"/>
          </a:xfrm>
          <a:prstGeom prst="rect">
            <a:avLst/>
          </a:prstGeom>
        </p:spPr>
      </p:pic>
      <p:pic>
        <p:nvPicPr>
          <p:cNvPr id="7" name="Picture 6" descr="Text, letter&#10;&#10;Description automatically generated">
            <a:extLst>
              <a:ext uri="{FF2B5EF4-FFF2-40B4-BE49-F238E27FC236}">
                <a16:creationId xmlns:a16="http://schemas.microsoft.com/office/drawing/2014/main" id="{55C88588-E0DB-4CFD-AC5A-48D4173B2900}"/>
              </a:ext>
            </a:extLst>
          </p:cNvPr>
          <p:cNvPicPr>
            <a:picLocks noChangeAspect="1"/>
          </p:cNvPicPr>
          <p:nvPr/>
        </p:nvPicPr>
        <p:blipFill rotWithShape="1">
          <a:blip r:embed="rId3">
            <a:extLst>
              <a:ext uri="{28A0092B-C50C-407E-A947-70E740481C1C}">
                <a14:useLocalDpi xmlns:a14="http://schemas.microsoft.com/office/drawing/2010/main" val="0"/>
              </a:ext>
            </a:extLst>
          </a:blip>
          <a:srcRect t="8357" b="13695"/>
          <a:stretch/>
        </p:blipFill>
        <p:spPr>
          <a:xfrm>
            <a:off x="3738562" y="1989932"/>
            <a:ext cx="4714875" cy="2993232"/>
          </a:xfrm>
          <a:prstGeom prst="rect">
            <a:avLst/>
          </a:prstGeom>
          <a:ln w="3175" cap="sq">
            <a:solidFill>
              <a:srgbClr val="000000"/>
            </a:solidFill>
            <a:prstDash val="solid"/>
            <a:miter lim="800000"/>
          </a:ln>
          <a:effectLst/>
        </p:spPr>
      </p:pic>
    </p:spTree>
    <p:extLst>
      <p:ext uri="{BB962C8B-B14F-4D97-AF65-F5344CB8AC3E}">
        <p14:creationId xmlns:p14="http://schemas.microsoft.com/office/powerpoint/2010/main" val="425415825"/>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D01E-C549-4E57-8073-A9FE3DCCEDDB}"/>
              </a:ext>
            </a:extLst>
          </p:cNvPr>
          <p:cNvSpPr>
            <a:spLocks noGrp="1"/>
          </p:cNvSpPr>
          <p:nvPr>
            <p:ph type="title"/>
          </p:nvPr>
        </p:nvSpPr>
        <p:spPr>
          <a:xfrm>
            <a:off x="1024128" y="462668"/>
            <a:ext cx="9720072" cy="1499616"/>
          </a:xfrm>
        </p:spPr>
        <p:txBody>
          <a:bodyPr/>
          <a:lstStyle/>
          <a:p>
            <a:r>
              <a:rPr lang="en-US"/>
              <a:t>Creative Arts</a:t>
            </a:r>
          </a:p>
        </p:txBody>
      </p:sp>
      <p:pic>
        <p:nvPicPr>
          <p:cNvPr id="6" name="Picture Placeholder 5" descr="A picture containing person, indoor, sitting, young&#10;&#10;Description automatically generated">
            <a:extLst>
              <a:ext uri="{FF2B5EF4-FFF2-40B4-BE49-F238E27FC236}">
                <a16:creationId xmlns:a16="http://schemas.microsoft.com/office/drawing/2014/main" id="{2DF0DA53-6628-42AC-97FA-5372A39ABB5A}"/>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4993" b="24993"/>
          <a:stretch>
            <a:fillRect/>
          </a:stretch>
        </p:blipFill>
        <p:spPr>
          <a:xfrm rot="5400000" flipV="1">
            <a:off x="-146034" y="3259064"/>
            <a:ext cx="3463727" cy="2071742"/>
          </a:xfrm>
          <a:prstGeom prst="rect">
            <a:avLst/>
          </a:prstGeom>
          <a:ln w="28575" cap="sq">
            <a:solidFill>
              <a:srgbClr val="000000"/>
            </a:solidFill>
            <a:prstDash val="solid"/>
            <a:miter lim="800000"/>
          </a:ln>
          <a:effectLst/>
        </p:spPr>
      </p:pic>
      <p:pic>
        <p:nvPicPr>
          <p:cNvPr id="8" name="Picture 7" descr="A picture containing person, indoor, young, person&#10;&#10;Description automatically generated">
            <a:extLst>
              <a:ext uri="{FF2B5EF4-FFF2-40B4-BE49-F238E27FC236}">
                <a16:creationId xmlns:a16="http://schemas.microsoft.com/office/drawing/2014/main" id="{AD2D1003-81C1-4E52-A235-671647C20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54265" y="3306915"/>
            <a:ext cx="3463730" cy="2597798"/>
          </a:xfrm>
          <a:prstGeom prst="rect">
            <a:avLst/>
          </a:prstGeom>
          <a:ln w="28575" cap="sq">
            <a:solidFill>
              <a:srgbClr val="000000"/>
            </a:solidFill>
            <a:prstDash val="solid"/>
            <a:miter lim="800000"/>
          </a:ln>
          <a:effectLst/>
        </p:spPr>
      </p:pic>
      <p:sp>
        <p:nvSpPr>
          <p:cNvPr id="7" name="Content Placeholder 2">
            <a:extLst>
              <a:ext uri="{FF2B5EF4-FFF2-40B4-BE49-F238E27FC236}">
                <a16:creationId xmlns:a16="http://schemas.microsoft.com/office/drawing/2014/main" id="{3097FCA5-1A0C-432B-88BA-ABF076921E2F}"/>
              </a:ext>
            </a:extLst>
          </p:cNvPr>
          <p:cNvSpPr txBox="1">
            <a:spLocks/>
          </p:cNvSpPr>
          <p:nvPr/>
        </p:nvSpPr>
        <p:spPr>
          <a:xfrm>
            <a:off x="1024128" y="1598837"/>
            <a:ext cx="10820860" cy="13912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nSpc>
                <a:spcPct val="100000"/>
              </a:lnSpc>
              <a:spcBef>
                <a:spcPts val="0"/>
              </a:spcBef>
              <a:spcAft>
                <a:spcPts val="0"/>
              </a:spcAft>
            </a:pPr>
            <a:r>
              <a:rPr lang="en-US" b="0" i="0" u="none" strike="noStrike">
                <a:solidFill>
                  <a:srgbClr val="000000"/>
                </a:solidFill>
                <a:effectLst/>
                <a:latin typeface="Tw Cen MT" panose="020B0602020104020603" pitchFamily="34" charset="0"/>
              </a:rPr>
              <a:t>The people we supported are offered opportunities to be creative on a daily basis.  But they especially love the special projects offered during holidays and for agency-wide events!</a:t>
            </a:r>
            <a:r>
              <a:rPr lang="en-US" b="0" i="0">
                <a:solidFill>
                  <a:srgbClr val="000000"/>
                </a:solidFill>
                <a:effectLst/>
                <a:latin typeface="Tw Cen MT" panose="020B0602020104020603" pitchFamily="34" charset="0"/>
              </a:rPr>
              <a:t>​</a:t>
            </a:r>
            <a:r>
              <a:rPr lang="en-US"/>
              <a:t>  </a:t>
            </a:r>
          </a:p>
        </p:txBody>
      </p:sp>
      <p:pic>
        <p:nvPicPr>
          <p:cNvPr id="5" name="Picture 4" descr="A group of people sitting at a table eating food&#10;&#10;Description automatically generated">
            <a:extLst>
              <a:ext uri="{FF2B5EF4-FFF2-40B4-BE49-F238E27FC236}">
                <a16:creationId xmlns:a16="http://schemas.microsoft.com/office/drawing/2014/main" id="{EB783581-7AE9-4EE6-BD0F-50CC84EFB5CC}"/>
              </a:ext>
            </a:extLst>
          </p:cNvPr>
          <p:cNvPicPr>
            <a:picLocks noChangeAspect="1"/>
          </p:cNvPicPr>
          <p:nvPr/>
        </p:nvPicPr>
        <p:blipFill rotWithShape="1">
          <a:blip r:embed="rId4">
            <a:extLst>
              <a:ext uri="{28A0092B-C50C-407E-A947-70E740481C1C}">
                <a14:useLocalDpi xmlns:a14="http://schemas.microsoft.com/office/drawing/2010/main" val="0"/>
              </a:ext>
            </a:extLst>
          </a:blip>
          <a:srcRect t="5345" b="6505"/>
          <a:stretch/>
        </p:blipFill>
        <p:spPr>
          <a:xfrm>
            <a:off x="5750559" y="2591212"/>
            <a:ext cx="6094429" cy="4029204"/>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25097537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95D6-36AC-488B-B87D-5BB9F827AD31}"/>
              </a:ext>
            </a:extLst>
          </p:cNvPr>
          <p:cNvSpPr>
            <a:spLocks noGrp="1"/>
          </p:cNvSpPr>
          <p:nvPr>
            <p:ph type="title"/>
          </p:nvPr>
        </p:nvSpPr>
        <p:spPr/>
        <p:txBody>
          <a:bodyPr/>
          <a:lstStyle/>
          <a:p>
            <a:r>
              <a:rPr lang="en-US"/>
              <a:t>Staying safe while staying home</a:t>
            </a:r>
          </a:p>
        </p:txBody>
      </p:sp>
      <p:pic>
        <p:nvPicPr>
          <p:cNvPr id="4" name="Picture 3" descr="A screen shot of a group of people posing for a photo&#10;&#10;Description automatically generated">
            <a:extLst>
              <a:ext uri="{FF2B5EF4-FFF2-40B4-BE49-F238E27FC236}">
                <a16:creationId xmlns:a16="http://schemas.microsoft.com/office/drawing/2014/main" id="{97B8907A-0F39-4025-9A2C-986FBF845F44}"/>
              </a:ext>
            </a:extLst>
          </p:cNvPr>
          <p:cNvPicPr>
            <a:picLocks noChangeAspect="1"/>
          </p:cNvPicPr>
          <p:nvPr/>
        </p:nvPicPr>
        <p:blipFill rotWithShape="1">
          <a:blip r:embed="rId2">
            <a:extLst>
              <a:ext uri="{28A0092B-C50C-407E-A947-70E740481C1C}">
                <a14:useLocalDpi xmlns:a14="http://schemas.microsoft.com/office/drawing/2010/main" val="0"/>
              </a:ext>
            </a:extLst>
          </a:blip>
          <a:srcRect l="1250" t="8889" r="1084" b="11556"/>
          <a:stretch/>
        </p:blipFill>
        <p:spPr>
          <a:xfrm>
            <a:off x="1372905" y="2084832"/>
            <a:ext cx="9446190" cy="4328160"/>
          </a:xfrm>
          <a:prstGeom prst="rect">
            <a:avLst/>
          </a:prstGeom>
        </p:spPr>
      </p:pic>
    </p:spTree>
    <p:extLst>
      <p:ext uri="{BB962C8B-B14F-4D97-AF65-F5344CB8AC3E}">
        <p14:creationId xmlns:p14="http://schemas.microsoft.com/office/powerpoint/2010/main" val="30836561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482B-EC9D-4CF7-8F9A-7782B01DABDD}"/>
              </a:ext>
            </a:extLst>
          </p:cNvPr>
          <p:cNvSpPr>
            <a:spLocks noGrp="1"/>
          </p:cNvSpPr>
          <p:nvPr>
            <p:ph type="title"/>
          </p:nvPr>
        </p:nvSpPr>
        <p:spPr>
          <a:xfrm>
            <a:off x="1040457" y="408240"/>
            <a:ext cx="9720072" cy="1499616"/>
          </a:xfrm>
        </p:spPr>
        <p:txBody>
          <a:bodyPr/>
          <a:lstStyle/>
          <a:p>
            <a:r>
              <a:rPr lang="en-US"/>
              <a:t>Virtual Day Habilitation</a:t>
            </a:r>
          </a:p>
        </p:txBody>
      </p:sp>
      <p:sp>
        <p:nvSpPr>
          <p:cNvPr id="3" name="Content Placeholder 2">
            <a:extLst>
              <a:ext uri="{FF2B5EF4-FFF2-40B4-BE49-F238E27FC236}">
                <a16:creationId xmlns:a16="http://schemas.microsoft.com/office/drawing/2014/main" id="{D839FA97-51EB-4740-9F56-EEE2D1DBBAC0}"/>
              </a:ext>
            </a:extLst>
          </p:cNvPr>
          <p:cNvSpPr>
            <a:spLocks noGrp="1"/>
          </p:cNvSpPr>
          <p:nvPr>
            <p:ph idx="1"/>
          </p:nvPr>
        </p:nvSpPr>
        <p:spPr>
          <a:xfrm>
            <a:off x="1235964" y="1418029"/>
            <a:ext cx="10236457" cy="4023360"/>
          </a:xfrm>
        </p:spPr>
        <p:txBody>
          <a:bodyPr/>
          <a:lstStyle/>
          <a:p>
            <a:pPr>
              <a:lnSpc>
                <a:spcPct val="100000"/>
              </a:lnSpc>
              <a:spcBef>
                <a:spcPts val="0"/>
              </a:spcBef>
              <a:spcAft>
                <a:spcPts val="0"/>
              </a:spcAft>
            </a:pPr>
            <a:r>
              <a:rPr lang="en-US"/>
              <a:t>Starting 3/24/2020, our program has been offered virtually via Zoom, in small groups operating from 9:30am through 1:30pm.</a:t>
            </a:r>
          </a:p>
        </p:txBody>
      </p:sp>
      <p:pic>
        <p:nvPicPr>
          <p:cNvPr id="5" name="Picture 4">
            <a:extLst>
              <a:ext uri="{FF2B5EF4-FFF2-40B4-BE49-F238E27FC236}">
                <a16:creationId xmlns:a16="http://schemas.microsoft.com/office/drawing/2014/main" id="{57D6F575-A252-4A0B-A14A-E1A7BAAAA1B0}"/>
              </a:ext>
            </a:extLst>
          </p:cNvPr>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9389" y="2812763"/>
            <a:ext cx="1464310" cy="1162049"/>
          </a:xfrm>
          <a:prstGeom prst="rect">
            <a:avLst/>
          </a:prstGeom>
          <a:ln w="3175" cap="sq">
            <a:solidFill>
              <a:srgbClr val="000000"/>
            </a:solidFill>
            <a:prstDash val="solid"/>
            <a:miter lim="800000"/>
          </a:ln>
          <a:effectLst/>
        </p:spPr>
      </p:pic>
      <p:pic>
        <p:nvPicPr>
          <p:cNvPr id="6" name="Picture 5">
            <a:extLst>
              <a:ext uri="{FF2B5EF4-FFF2-40B4-BE49-F238E27FC236}">
                <a16:creationId xmlns:a16="http://schemas.microsoft.com/office/drawing/2014/main" id="{6CA5F2E8-F9BA-4718-809A-7A8391672349}"/>
              </a:ext>
            </a:extLst>
          </p:cNvPr>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15620" y="3458033"/>
            <a:ext cx="1436370" cy="1295400"/>
          </a:xfrm>
          <a:prstGeom prst="rect">
            <a:avLst/>
          </a:prstGeom>
          <a:ln w="9525" cap="sq">
            <a:solidFill>
              <a:srgbClr val="000000"/>
            </a:solidFill>
            <a:prstDash val="solid"/>
            <a:miter lim="800000"/>
          </a:ln>
          <a:effectLst/>
        </p:spPr>
      </p:pic>
      <p:pic>
        <p:nvPicPr>
          <p:cNvPr id="7" name="Picture 6">
            <a:extLst>
              <a:ext uri="{FF2B5EF4-FFF2-40B4-BE49-F238E27FC236}">
                <a16:creationId xmlns:a16="http://schemas.microsoft.com/office/drawing/2014/main" id="{8234C0F8-6CD7-4FA7-90FE-F1FDD952AAE8}"/>
              </a:ext>
            </a:extLst>
          </p:cNvPr>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385" b="11522"/>
          <a:stretch/>
        </p:blipFill>
        <p:spPr bwMode="auto">
          <a:xfrm>
            <a:off x="1245855" y="3779870"/>
            <a:ext cx="1451610" cy="1046856"/>
          </a:xfrm>
          <a:prstGeom prst="rect">
            <a:avLst/>
          </a:prstGeom>
          <a:ln w="3175" cap="sq">
            <a:solidFill>
              <a:srgbClr val="000000"/>
            </a:solidFill>
            <a:prstDash val="solid"/>
            <a:miter lim="800000"/>
          </a:ln>
          <a:effectLst/>
          <a:extLst>
            <a:ext uri="{53640926-AAD7-44D8-BBD7-CCE9431645EC}">
              <a14:shadowObscured xmlns:a14="http://schemas.microsoft.com/office/drawing/2010/main"/>
            </a:ext>
          </a:extLst>
        </p:spPr>
      </p:pic>
      <p:pic>
        <p:nvPicPr>
          <p:cNvPr id="8" name="Picture 7" descr="A close up of a logo&#10;&#10;Description automatically generated">
            <a:extLst>
              <a:ext uri="{FF2B5EF4-FFF2-40B4-BE49-F238E27FC236}">
                <a16:creationId xmlns:a16="http://schemas.microsoft.com/office/drawing/2014/main" id="{6AD95004-3EA5-46FE-8D61-82D8D72A4F2C}"/>
              </a:ext>
            </a:extLst>
          </p:cNvPr>
          <p:cNvPicPr/>
          <p:nvPr/>
        </p:nvPicPr>
        <p:blipFill rotWithShape="1">
          <a:blip r:embed="rId8" cstate="print">
            <a:extLst>
              <a:ext uri="{28A0092B-C50C-407E-A947-70E740481C1C}">
                <a14:useLocalDpi xmlns:a14="http://schemas.microsoft.com/office/drawing/2010/main" val="0"/>
              </a:ext>
            </a:extLst>
          </a:blip>
          <a:srcRect t="10628"/>
          <a:stretch/>
        </p:blipFill>
        <p:spPr bwMode="auto">
          <a:xfrm>
            <a:off x="3558044" y="4676057"/>
            <a:ext cx="1485900" cy="856077"/>
          </a:xfrm>
          <a:prstGeom prst="rect">
            <a:avLst/>
          </a:prstGeom>
          <a:ln w="3175"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94389F34-C918-4BF0-910B-9447210B0C45}"/>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0114162" y="2193540"/>
            <a:ext cx="1566353" cy="1246479"/>
          </a:xfrm>
          <a:prstGeom prst="rect">
            <a:avLst/>
          </a:prstGeom>
          <a:ln w="3175" cap="sq">
            <a:solidFill>
              <a:srgbClr val="000000"/>
            </a:solidFill>
            <a:prstDash val="solid"/>
            <a:miter lim="800000"/>
          </a:ln>
          <a:effectLst/>
        </p:spPr>
      </p:pic>
      <p:pic>
        <p:nvPicPr>
          <p:cNvPr id="10" name="Picture 9">
            <a:extLst>
              <a:ext uri="{FF2B5EF4-FFF2-40B4-BE49-F238E27FC236}">
                <a16:creationId xmlns:a16="http://schemas.microsoft.com/office/drawing/2014/main" id="{2288B980-3F13-4573-88F5-413F9D9BE4C2}"/>
              </a:ext>
            </a:extLst>
          </p:cNvPr>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362210" y="5315055"/>
            <a:ext cx="1459230" cy="1276350"/>
          </a:xfrm>
          <a:prstGeom prst="rect">
            <a:avLst/>
          </a:prstGeom>
          <a:ln w="3175" cap="sq">
            <a:solidFill>
              <a:srgbClr val="000000"/>
            </a:solidFill>
            <a:prstDash val="solid"/>
            <a:miter lim="800000"/>
          </a:ln>
          <a:effectLst/>
        </p:spPr>
      </p:pic>
      <p:pic>
        <p:nvPicPr>
          <p:cNvPr id="1026" name="Picture 2">
            <a:extLst>
              <a:ext uri="{FF2B5EF4-FFF2-40B4-BE49-F238E27FC236}">
                <a16:creationId xmlns:a16="http://schemas.microsoft.com/office/drawing/2014/main" id="{1F271CF2-0044-4A20-A968-8A0E00409B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8655" y="5192346"/>
            <a:ext cx="1620734" cy="1218086"/>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965516-9010-4F4A-8DD2-A48B7759CF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9623" y="5789283"/>
            <a:ext cx="1485900" cy="874995"/>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030" name="Picture 6" descr="A picture containing food, plate, standing&#10;&#10;Description automatically generated">
            <a:extLst>
              <a:ext uri="{FF2B5EF4-FFF2-40B4-BE49-F238E27FC236}">
                <a16:creationId xmlns:a16="http://schemas.microsoft.com/office/drawing/2014/main" id="{DD3F881C-98A2-4C76-A411-A762537D1C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87629" y="3784004"/>
            <a:ext cx="1390650" cy="1162050"/>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AEFF9C-39E5-4D8F-BCE7-D1160CD201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98247" y="5222690"/>
            <a:ext cx="1537979" cy="1461080"/>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6E2BA6E-BCD1-4F96-8478-074D3E09F3F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28" y="2250829"/>
            <a:ext cx="1464310" cy="1246479"/>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0D3A5C25-7A3E-46DE-9C3B-06A0EA2224F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6931" y="4000833"/>
            <a:ext cx="1543050" cy="1295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A picture containing drawing&#10;&#10;Description automatically generated">
            <a:extLst>
              <a:ext uri="{FF2B5EF4-FFF2-40B4-BE49-F238E27FC236}">
                <a16:creationId xmlns:a16="http://schemas.microsoft.com/office/drawing/2014/main" id="{251F8744-A951-4F70-B57B-8F99792FE4C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75562" y="2584411"/>
            <a:ext cx="1504950" cy="107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49593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9AA40-F953-45E6-8AA0-FD3AB9237971}"/>
              </a:ext>
            </a:extLst>
          </p:cNvPr>
          <p:cNvSpPr>
            <a:spLocks noGrp="1"/>
          </p:cNvSpPr>
          <p:nvPr>
            <p:ph type="title"/>
          </p:nvPr>
        </p:nvSpPr>
        <p:spPr>
          <a:xfrm>
            <a:off x="1024127" y="550706"/>
            <a:ext cx="9720072" cy="1499616"/>
          </a:xfrm>
        </p:spPr>
        <p:txBody>
          <a:bodyPr/>
          <a:lstStyle/>
          <a:p>
            <a:r>
              <a:rPr lang="en-US"/>
              <a:t>Re-opening Day Habilitation</a:t>
            </a:r>
          </a:p>
        </p:txBody>
      </p:sp>
      <p:sp>
        <p:nvSpPr>
          <p:cNvPr id="3" name="Content Placeholder 2">
            <a:extLst>
              <a:ext uri="{FF2B5EF4-FFF2-40B4-BE49-F238E27FC236}">
                <a16:creationId xmlns:a16="http://schemas.microsoft.com/office/drawing/2014/main" id="{29B24393-1353-4FCE-86BF-B8C611107BFD}"/>
              </a:ext>
            </a:extLst>
          </p:cNvPr>
          <p:cNvSpPr>
            <a:spLocks noGrp="1"/>
          </p:cNvSpPr>
          <p:nvPr>
            <p:ph idx="1"/>
          </p:nvPr>
        </p:nvSpPr>
        <p:spPr>
          <a:xfrm>
            <a:off x="1024127" y="2122378"/>
            <a:ext cx="9720071" cy="4023360"/>
          </a:xfrm>
        </p:spPr>
        <p:txBody>
          <a:bodyPr/>
          <a:lstStyle/>
          <a:p>
            <a:pPr algn="ctr">
              <a:lnSpc>
                <a:spcPct val="100000"/>
              </a:lnSpc>
              <a:spcBef>
                <a:spcPts val="0"/>
              </a:spcBef>
              <a:spcAft>
                <a:spcPts val="0"/>
              </a:spcAft>
            </a:pPr>
            <a:r>
              <a:rPr lang="en-US"/>
              <a:t>Beginning 8/9/2020, our Farmingdale location re-opened its doors, </a:t>
            </a:r>
          </a:p>
          <a:p>
            <a:pPr algn="ctr">
              <a:lnSpc>
                <a:spcPct val="100000"/>
              </a:lnSpc>
              <a:spcBef>
                <a:spcPts val="0"/>
              </a:spcBef>
              <a:spcAft>
                <a:spcPts val="0"/>
              </a:spcAft>
            </a:pPr>
            <a:r>
              <a:rPr lang="en-US"/>
              <a:t>at a limited capacity.  The building is now equipped with social distancing </a:t>
            </a:r>
          </a:p>
          <a:p>
            <a:pPr algn="ctr">
              <a:lnSpc>
                <a:spcPct val="100000"/>
              </a:lnSpc>
              <a:spcBef>
                <a:spcPts val="0"/>
              </a:spcBef>
              <a:spcAft>
                <a:spcPts val="0"/>
              </a:spcAft>
            </a:pPr>
            <a:r>
              <a:rPr lang="en-US"/>
              <a:t>floor and wall decals, tables in service areas have been spaced 6 feet apart, </a:t>
            </a:r>
          </a:p>
          <a:p>
            <a:pPr algn="ctr">
              <a:lnSpc>
                <a:spcPct val="100000"/>
              </a:lnSpc>
              <a:spcBef>
                <a:spcPts val="0"/>
              </a:spcBef>
              <a:spcAft>
                <a:spcPts val="0"/>
              </a:spcAft>
            </a:pPr>
            <a:r>
              <a:rPr lang="en-US"/>
              <a:t>and sanitizing/cleaning stations have been added to each room.  The program area is cleaned and sanitized three times a day and the program vehicles are sanitized before/after each use.</a:t>
            </a:r>
          </a:p>
          <a:p>
            <a:pPr algn="ctr"/>
            <a:endParaRPr lang="en-US" sz="500"/>
          </a:p>
          <a:p>
            <a:pPr algn="ctr">
              <a:lnSpc>
                <a:spcPct val="100000"/>
              </a:lnSpc>
              <a:spcBef>
                <a:spcPts val="0"/>
              </a:spcBef>
            </a:pPr>
            <a:r>
              <a:rPr lang="en-US"/>
              <a:t>All staff and persons supported have their temperatures taken daily.  </a:t>
            </a:r>
          </a:p>
          <a:p>
            <a:pPr algn="ctr">
              <a:lnSpc>
                <a:spcPct val="100000"/>
              </a:lnSpc>
              <a:spcBef>
                <a:spcPts val="0"/>
              </a:spcBef>
            </a:pPr>
            <a:r>
              <a:rPr lang="en-US"/>
              <a:t>Staff wear their masks and all times, and the people we support wear </a:t>
            </a:r>
          </a:p>
          <a:p>
            <a:pPr algn="ctr">
              <a:lnSpc>
                <a:spcPct val="100000"/>
              </a:lnSpc>
              <a:spcBef>
                <a:spcPts val="0"/>
              </a:spcBef>
            </a:pPr>
            <a:r>
              <a:rPr lang="en-US"/>
              <a:t>their masks for as long as they are able.</a:t>
            </a:r>
          </a:p>
        </p:txBody>
      </p:sp>
      <p:pic>
        <p:nvPicPr>
          <p:cNvPr id="4" name="Picture 3" descr="Logo&#10;&#10;Description automatically generated">
            <a:extLst>
              <a:ext uri="{FF2B5EF4-FFF2-40B4-BE49-F238E27FC236}">
                <a16:creationId xmlns:a16="http://schemas.microsoft.com/office/drawing/2014/main" id="{6951D948-4F43-4C4F-9AD5-33969D114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pic>
        <p:nvPicPr>
          <p:cNvPr id="5" name="Picture 4" descr="Text, logo, whiteboard&#10;&#10;Description automatically generated">
            <a:extLst>
              <a:ext uri="{FF2B5EF4-FFF2-40B4-BE49-F238E27FC236}">
                <a16:creationId xmlns:a16="http://schemas.microsoft.com/office/drawing/2014/main" id="{18493AC0-FB7E-4D11-B952-9555E8691B8A}"/>
              </a:ext>
            </a:extLst>
          </p:cNvPr>
          <p:cNvPicPr>
            <a:picLocks noChangeAspect="1"/>
          </p:cNvPicPr>
          <p:nvPr/>
        </p:nvPicPr>
        <p:blipFill rotWithShape="1">
          <a:blip r:embed="rId3">
            <a:extLst>
              <a:ext uri="{28A0092B-C50C-407E-A947-70E740481C1C}">
                <a14:useLocalDpi xmlns:a14="http://schemas.microsoft.com/office/drawing/2010/main" val="0"/>
              </a:ext>
            </a:extLst>
          </a:blip>
          <a:srcRect t="23704" b="7612"/>
          <a:stretch/>
        </p:blipFill>
        <p:spPr>
          <a:xfrm>
            <a:off x="8748074" y="211032"/>
            <a:ext cx="3125350" cy="1839290"/>
          </a:xfrm>
          <a:prstGeom prst="rect">
            <a:avLst/>
          </a:prstGeom>
          <a:ln w="38100" cap="sq">
            <a:solidFill>
              <a:srgbClr val="0033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22990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room, table, kitchen, sink&#10;&#10;Description automatically generated">
            <a:extLst>
              <a:ext uri="{FF2B5EF4-FFF2-40B4-BE49-F238E27FC236}">
                <a16:creationId xmlns:a16="http://schemas.microsoft.com/office/drawing/2014/main" id="{B3C6A540-0E86-4343-A3D5-A1139B368137}"/>
              </a:ext>
            </a:extLst>
          </p:cNvPr>
          <p:cNvPicPr>
            <a:picLocks noChangeAspect="1"/>
          </p:cNvPicPr>
          <p:nvPr/>
        </p:nvPicPr>
        <p:blipFill rotWithShape="1">
          <a:blip r:embed="rId2">
            <a:extLst>
              <a:ext uri="{28A0092B-C50C-407E-A947-70E740481C1C}">
                <a14:useLocalDpi xmlns:a14="http://schemas.microsoft.com/office/drawing/2010/main" val="0"/>
              </a:ext>
            </a:extLst>
          </a:blip>
          <a:srcRect t="12050" b="15179"/>
          <a:stretch/>
        </p:blipFill>
        <p:spPr>
          <a:xfrm rot="5400000">
            <a:off x="5301357" y="4171578"/>
            <a:ext cx="2936081" cy="1892890"/>
          </a:xfrm>
          <a:prstGeom prst="rect">
            <a:avLst/>
          </a:prstGeom>
          <a:ln w="28575" cap="sq">
            <a:solidFill>
              <a:srgbClr val="000000"/>
            </a:solidFill>
            <a:prstDash val="solid"/>
            <a:miter lim="800000"/>
          </a:ln>
          <a:effectLst/>
        </p:spPr>
      </p:pic>
      <p:pic>
        <p:nvPicPr>
          <p:cNvPr id="7" name="Picture 6" descr="A picture containing object, floor, green, painted&#10;&#10;Description automatically generated">
            <a:extLst>
              <a:ext uri="{FF2B5EF4-FFF2-40B4-BE49-F238E27FC236}">
                <a16:creationId xmlns:a16="http://schemas.microsoft.com/office/drawing/2014/main" id="{1C4DAE59-6C5B-4E37-AF7E-DF6FF56E9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75" y="3649983"/>
            <a:ext cx="4219223" cy="2936081"/>
          </a:xfrm>
          <a:prstGeom prst="rect">
            <a:avLst/>
          </a:prstGeom>
          <a:ln w="28575" cap="sq">
            <a:solidFill>
              <a:srgbClr val="000000"/>
            </a:solidFill>
            <a:prstDash val="solid"/>
            <a:miter lim="800000"/>
          </a:ln>
          <a:effectLst/>
        </p:spPr>
      </p:pic>
      <p:pic>
        <p:nvPicPr>
          <p:cNvPr id="9" name="Picture 8" descr="A room with a tiled floor&#10;&#10;Description automatically generated">
            <a:extLst>
              <a:ext uri="{FF2B5EF4-FFF2-40B4-BE49-F238E27FC236}">
                <a16:creationId xmlns:a16="http://schemas.microsoft.com/office/drawing/2014/main" id="{48DB0EA3-CD18-46EB-B4C4-1F3EC470E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3992" y="271936"/>
            <a:ext cx="4219223" cy="3164417"/>
          </a:xfrm>
          <a:prstGeom prst="rect">
            <a:avLst/>
          </a:prstGeom>
          <a:ln w="28575" cap="sq">
            <a:solidFill>
              <a:srgbClr val="000000"/>
            </a:solidFill>
            <a:prstDash val="solid"/>
            <a:miter lim="800000"/>
          </a:ln>
          <a:effectLst/>
        </p:spPr>
      </p:pic>
      <p:pic>
        <p:nvPicPr>
          <p:cNvPr id="16" name="Picture 15" descr="Logo&#10;&#10;Description automatically generated">
            <a:extLst>
              <a:ext uri="{FF2B5EF4-FFF2-40B4-BE49-F238E27FC236}">
                <a16:creationId xmlns:a16="http://schemas.microsoft.com/office/drawing/2014/main" id="{692A590A-E1BE-4F52-90F2-F8257CB6D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75" y="431026"/>
            <a:ext cx="2762325" cy="2762325"/>
          </a:xfrm>
          <a:prstGeom prst="rect">
            <a:avLst/>
          </a:prstGeom>
        </p:spPr>
      </p:pic>
      <p:pic>
        <p:nvPicPr>
          <p:cNvPr id="18" name="Picture 17" descr="A picture containing room, table&#10;&#10;Description automatically generated">
            <a:extLst>
              <a:ext uri="{FF2B5EF4-FFF2-40B4-BE49-F238E27FC236}">
                <a16:creationId xmlns:a16="http://schemas.microsoft.com/office/drawing/2014/main" id="{4F246366-E87E-4551-91AA-BBA3B15F09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463776" y="1684642"/>
            <a:ext cx="5341069" cy="3503423"/>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13577067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500EDB74-B3B1-4D56-B52A-15B352EF6FC8}"/>
              </a:ext>
            </a:extLst>
          </p:cNvPr>
          <p:cNvPicPr>
            <a:picLocks noChangeAspect="1"/>
          </p:cNvPicPr>
          <p:nvPr/>
        </p:nvPicPr>
        <p:blipFill rotWithShape="1">
          <a:blip r:embed="rId2">
            <a:extLst>
              <a:ext uri="{28A0092B-C50C-407E-A947-70E740481C1C}">
                <a14:useLocalDpi xmlns:a14="http://schemas.microsoft.com/office/drawing/2010/main" val="0"/>
              </a:ext>
            </a:extLst>
          </a:blip>
          <a:srcRect t="5693" b="7749"/>
          <a:stretch/>
        </p:blipFill>
        <p:spPr>
          <a:xfrm>
            <a:off x="2292350" y="1860287"/>
            <a:ext cx="7607300" cy="4662107"/>
          </a:xfrm>
          <a:prstGeom prst="rect">
            <a:avLst/>
          </a:prstGeom>
          <a:ln w="28575" cap="sq">
            <a:solidFill>
              <a:srgbClr val="000000"/>
            </a:solidFill>
            <a:prstDash val="solid"/>
            <a:miter lim="800000"/>
          </a:ln>
          <a:effectLst/>
        </p:spPr>
      </p:pic>
      <p:pic>
        <p:nvPicPr>
          <p:cNvPr id="4" name="Picture 3" descr="Logo&#10;&#10;Description automatically generated">
            <a:extLst>
              <a:ext uri="{FF2B5EF4-FFF2-40B4-BE49-F238E27FC236}">
                <a16:creationId xmlns:a16="http://schemas.microsoft.com/office/drawing/2014/main" id="{7393096D-2E7D-462C-822B-6ACF1AD92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pic>
        <p:nvPicPr>
          <p:cNvPr id="7" name="Picture 6" descr="Text&#10;&#10;Description automatically generated">
            <a:extLst>
              <a:ext uri="{FF2B5EF4-FFF2-40B4-BE49-F238E27FC236}">
                <a16:creationId xmlns:a16="http://schemas.microsoft.com/office/drawing/2014/main" id="{96B4F0CA-6E46-4999-B3AF-0B5ED9D98DCA}"/>
              </a:ext>
            </a:extLst>
          </p:cNvPr>
          <p:cNvPicPr>
            <a:picLocks noChangeAspect="1"/>
          </p:cNvPicPr>
          <p:nvPr/>
        </p:nvPicPr>
        <p:blipFill rotWithShape="1">
          <a:blip r:embed="rId4">
            <a:extLst>
              <a:ext uri="{28A0092B-C50C-407E-A947-70E740481C1C}">
                <a14:useLocalDpi xmlns:a14="http://schemas.microsoft.com/office/drawing/2010/main" val="0"/>
              </a:ext>
            </a:extLst>
          </a:blip>
          <a:srcRect t="13695" b="22975"/>
          <a:stretch/>
        </p:blipFill>
        <p:spPr>
          <a:xfrm>
            <a:off x="4261871" y="172770"/>
            <a:ext cx="3668257" cy="1533989"/>
          </a:xfrm>
          <a:prstGeom prst="rect">
            <a:avLst/>
          </a:prstGeom>
          <a:ln w="3175" cap="sq">
            <a:solidFill>
              <a:srgbClr val="FF66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99579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37C1-4EAB-4E33-87F6-302A053A7937}"/>
              </a:ext>
            </a:extLst>
          </p:cNvPr>
          <p:cNvSpPr>
            <a:spLocks noGrp="1"/>
          </p:cNvSpPr>
          <p:nvPr>
            <p:ph type="title"/>
          </p:nvPr>
        </p:nvSpPr>
        <p:spPr/>
        <p:txBody>
          <a:bodyPr/>
          <a:lstStyle/>
          <a:p>
            <a:r>
              <a:rPr lang="en-US"/>
              <a:t>Day Habilitation &amp; the community</a:t>
            </a:r>
          </a:p>
        </p:txBody>
      </p:sp>
      <p:sp>
        <p:nvSpPr>
          <p:cNvPr id="3" name="Content Placeholder 2">
            <a:extLst>
              <a:ext uri="{FF2B5EF4-FFF2-40B4-BE49-F238E27FC236}">
                <a16:creationId xmlns:a16="http://schemas.microsoft.com/office/drawing/2014/main" id="{3A8123BA-1CEA-442F-BC75-4F1912F960D0}"/>
              </a:ext>
            </a:extLst>
          </p:cNvPr>
          <p:cNvSpPr>
            <a:spLocks noGrp="1"/>
          </p:cNvSpPr>
          <p:nvPr>
            <p:ph idx="1"/>
          </p:nvPr>
        </p:nvSpPr>
        <p:spPr>
          <a:xfrm>
            <a:off x="1308101" y="2286000"/>
            <a:ext cx="9182100" cy="4023360"/>
          </a:xfrm>
        </p:spPr>
        <p:txBody>
          <a:bodyPr/>
          <a:lstStyle/>
          <a:p>
            <a:r>
              <a:rPr lang="en-US"/>
              <a:t>The health and safety of the people we support and our staff is our priority.  Community trips have been limited to locations where we can remain outdoors, or if indoors, where we can maintain social distancing and avoid large groups.</a:t>
            </a:r>
          </a:p>
          <a:p>
            <a:r>
              <a:rPr lang="en-US"/>
              <a:t>All staff and persons supported are required to wear their masks when in the community, and each program vehicle is equipped with hand sanitizer, gloves, and cleaning supplies.</a:t>
            </a:r>
          </a:p>
        </p:txBody>
      </p:sp>
      <p:pic>
        <p:nvPicPr>
          <p:cNvPr id="4" name="Picture 3" descr="Logo&#10;&#10;Description automatically generated">
            <a:extLst>
              <a:ext uri="{FF2B5EF4-FFF2-40B4-BE49-F238E27FC236}">
                <a16:creationId xmlns:a16="http://schemas.microsoft.com/office/drawing/2014/main" id="{F5C64730-07BA-4D36-9824-8F9D6813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spTree>
    <p:extLst>
      <p:ext uri="{BB962C8B-B14F-4D97-AF65-F5344CB8AC3E}">
        <p14:creationId xmlns:p14="http://schemas.microsoft.com/office/powerpoint/2010/main" val="418442294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02A85-7114-4A56-A4ED-61B90945FF37}"/>
              </a:ext>
            </a:extLst>
          </p:cNvPr>
          <p:cNvSpPr>
            <a:spLocks noGrp="1"/>
          </p:cNvSpPr>
          <p:nvPr>
            <p:ph type="title"/>
          </p:nvPr>
        </p:nvSpPr>
        <p:spPr/>
        <p:txBody>
          <a:bodyPr/>
          <a:lstStyle/>
          <a:p>
            <a:r>
              <a:rPr lang="en-US"/>
              <a:t>Staying safe in the community</a:t>
            </a:r>
          </a:p>
        </p:txBody>
      </p:sp>
      <p:pic>
        <p:nvPicPr>
          <p:cNvPr id="4" name="Picture 3" descr="A person standing next to a body of water&#10;&#10;Description automatically generated">
            <a:extLst>
              <a:ext uri="{FF2B5EF4-FFF2-40B4-BE49-F238E27FC236}">
                <a16:creationId xmlns:a16="http://schemas.microsoft.com/office/drawing/2014/main" id="{D2878748-1008-4295-95C8-3EF3E1266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45" y="2166112"/>
            <a:ext cx="4297276" cy="3321050"/>
          </a:xfrm>
          <a:prstGeom prst="rect">
            <a:avLst/>
          </a:prstGeom>
          <a:ln w="28575" cap="sq">
            <a:solidFill>
              <a:srgbClr val="000000"/>
            </a:solidFill>
            <a:prstDash val="solid"/>
            <a:miter lim="800000"/>
          </a:ln>
          <a:effectLst/>
        </p:spPr>
      </p:pic>
      <p:pic>
        <p:nvPicPr>
          <p:cNvPr id="6" name="Picture 5" descr="A picture containing person, toy, small, holding&#10;&#10;Description automatically generated">
            <a:extLst>
              <a:ext uri="{FF2B5EF4-FFF2-40B4-BE49-F238E27FC236}">
                <a16:creationId xmlns:a16="http://schemas.microsoft.com/office/drawing/2014/main" id="{1CEF3E72-1E5E-4750-8DDA-CAED6628635C}"/>
              </a:ext>
            </a:extLst>
          </p:cNvPr>
          <p:cNvPicPr>
            <a:picLocks noChangeAspect="1"/>
          </p:cNvPicPr>
          <p:nvPr/>
        </p:nvPicPr>
        <p:blipFill rotWithShape="1">
          <a:blip r:embed="rId3">
            <a:extLst>
              <a:ext uri="{28A0092B-C50C-407E-A947-70E740481C1C}">
                <a14:useLocalDpi xmlns:a14="http://schemas.microsoft.com/office/drawing/2010/main" val="0"/>
              </a:ext>
            </a:extLst>
          </a:blip>
          <a:srcRect l="16528" t="14558" r="6945" b="14251"/>
          <a:stretch/>
        </p:blipFill>
        <p:spPr>
          <a:xfrm rot="5400000">
            <a:off x="4212877" y="2770835"/>
            <a:ext cx="4125557" cy="2878341"/>
          </a:xfrm>
          <a:prstGeom prst="rect">
            <a:avLst/>
          </a:prstGeom>
          <a:ln w="28575" cap="sq">
            <a:solidFill>
              <a:srgbClr val="000000"/>
            </a:solidFill>
            <a:prstDash val="solid"/>
            <a:miter lim="800000"/>
          </a:ln>
          <a:effectLst/>
        </p:spPr>
      </p:pic>
      <p:pic>
        <p:nvPicPr>
          <p:cNvPr id="7" name="Picture Placeholder 5" descr="A picture containing outdoor, grass, baseball, standing&#10;&#10;Description automatically generated">
            <a:extLst>
              <a:ext uri="{FF2B5EF4-FFF2-40B4-BE49-F238E27FC236}">
                <a16:creationId xmlns:a16="http://schemas.microsoft.com/office/drawing/2014/main" id="{1629B804-C936-44EC-A4D1-F9D8D1C9BC61}"/>
              </a:ext>
            </a:extLst>
          </p:cNvPr>
          <p:cNvPicPr>
            <a:picLocks noChangeAspect="1"/>
          </p:cNvPicPr>
          <p:nvPr/>
        </p:nvPicPr>
        <p:blipFill rotWithShape="1">
          <a:blip r:embed="rId4">
            <a:extLst>
              <a:ext uri="{28A0092B-C50C-407E-A947-70E740481C1C}">
                <a14:useLocalDpi xmlns:a14="http://schemas.microsoft.com/office/drawing/2010/main" val="0"/>
              </a:ext>
            </a:extLst>
          </a:blip>
          <a:srcRect l="18832" t="7638" r="11379" b="12299"/>
          <a:stretch/>
        </p:blipFill>
        <p:spPr>
          <a:xfrm>
            <a:off x="7989490" y="2147227"/>
            <a:ext cx="3971925" cy="3321050"/>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30549886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5B63-BD25-455A-81AC-D05BCC7179CC}"/>
              </a:ext>
            </a:extLst>
          </p:cNvPr>
          <p:cNvSpPr>
            <a:spLocks noGrp="1"/>
          </p:cNvSpPr>
          <p:nvPr>
            <p:ph type="title"/>
          </p:nvPr>
        </p:nvSpPr>
        <p:spPr/>
        <p:txBody>
          <a:bodyPr/>
          <a:lstStyle/>
          <a:p>
            <a:r>
              <a:rPr lang="en-US"/>
              <a:t>Community Trips</a:t>
            </a:r>
          </a:p>
        </p:txBody>
      </p:sp>
      <p:pic>
        <p:nvPicPr>
          <p:cNvPr id="4" name="Picture 3" descr="A group of people standing in front of a crowd posing for the camera&#10;&#10;Description automatically generated">
            <a:extLst>
              <a:ext uri="{FF2B5EF4-FFF2-40B4-BE49-F238E27FC236}">
                <a16:creationId xmlns:a16="http://schemas.microsoft.com/office/drawing/2014/main" id="{0975D26A-F9B2-4391-BCE2-B5DFD51ADAFC}"/>
              </a:ext>
            </a:extLst>
          </p:cNvPr>
          <p:cNvPicPr>
            <a:picLocks noChangeAspect="1"/>
          </p:cNvPicPr>
          <p:nvPr/>
        </p:nvPicPr>
        <p:blipFill rotWithShape="1">
          <a:blip r:embed="rId2">
            <a:extLst>
              <a:ext uri="{28A0092B-C50C-407E-A947-70E740481C1C}">
                <a14:useLocalDpi xmlns:a14="http://schemas.microsoft.com/office/drawing/2010/main" val="0"/>
              </a:ext>
            </a:extLst>
          </a:blip>
          <a:srcRect t="5125" b="13204"/>
          <a:stretch/>
        </p:blipFill>
        <p:spPr>
          <a:xfrm>
            <a:off x="6320371" y="3666549"/>
            <a:ext cx="2611481" cy="3022244"/>
          </a:xfrm>
          <a:prstGeom prst="rect">
            <a:avLst/>
          </a:prstGeom>
          <a:ln w="28575" cap="sq">
            <a:solidFill>
              <a:srgbClr val="000000"/>
            </a:solidFill>
            <a:prstDash val="solid"/>
            <a:miter lim="800000"/>
          </a:ln>
          <a:effectLst/>
        </p:spPr>
      </p:pic>
      <p:pic>
        <p:nvPicPr>
          <p:cNvPr id="7" name="Picture 6" descr="A group of people standing in front of a crowd posing for the camera&#10;&#10;Description automatically generated">
            <a:extLst>
              <a:ext uri="{FF2B5EF4-FFF2-40B4-BE49-F238E27FC236}">
                <a16:creationId xmlns:a16="http://schemas.microsoft.com/office/drawing/2014/main" id="{E226D0F0-B046-4F8D-893A-5EDC2C13CB4E}"/>
              </a:ext>
            </a:extLst>
          </p:cNvPr>
          <p:cNvPicPr>
            <a:picLocks noChangeAspect="1"/>
          </p:cNvPicPr>
          <p:nvPr/>
        </p:nvPicPr>
        <p:blipFill rotWithShape="1">
          <a:blip r:embed="rId3">
            <a:extLst>
              <a:ext uri="{28A0092B-C50C-407E-A947-70E740481C1C}">
                <a14:useLocalDpi xmlns:a14="http://schemas.microsoft.com/office/drawing/2010/main" val="0"/>
              </a:ext>
            </a:extLst>
          </a:blip>
          <a:srcRect t="25926" b="4124"/>
          <a:stretch/>
        </p:blipFill>
        <p:spPr>
          <a:xfrm>
            <a:off x="6291925" y="246053"/>
            <a:ext cx="5760720" cy="3022244"/>
          </a:xfrm>
          <a:prstGeom prst="rect">
            <a:avLst/>
          </a:prstGeom>
          <a:ln w="28575" cap="sq">
            <a:solidFill>
              <a:srgbClr val="000000"/>
            </a:solidFill>
            <a:prstDash val="solid"/>
            <a:miter lim="800000"/>
          </a:ln>
          <a:effectLst/>
        </p:spPr>
      </p:pic>
      <p:pic>
        <p:nvPicPr>
          <p:cNvPr id="12" name="Picture 11" descr="A group of people standing next to a child posing for a picture&#10;&#10;Description automatically generated">
            <a:extLst>
              <a:ext uri="{FF2B5EF4-FFF2-40B4-BE49-F238E27FC236}">
                <a16:creationId xmlns:a16="http://schemas.microsoft.com/office/drawing/2014/main" id="{93D543A8-74A0-4C8C-B262-FE6ED940B736}"/>
              </a:ext>
            </a:extLst>
          </p:cNvPr>
          <p:cNvPicPr>
            <a:picLocks noChangeAspect="1"/>
          </p:cNvPicPr>
          <p:nvPr/>
        </p:nvPicPr>
        <p:blipFill rotWithShape="1">
          <a:blip r:embed="rId4">
            <a:extLst>
              <a:ext uri="{28A0092B-C50C-407E-A947-70E740481C1C}">
                <a14:useLocalDpi xmlns:a14="http://schemas.microsoft.com/office/drawing/2010/main" val="0"/>
              </a:ext>
            </a:extLst>
          </a:blip>
          <a:srcRect t="15704" b="5932"/>
          <a:stretch/>
        </p:blipFill>
        <p:spPr>
          <a:xfrm>
            <a:off x="9200731" y="3666548"/>
            <a:ext cx="2835910" cy="3026099"/>
          </a:xfrm>
          <a:prstGeom prst="rect">
            <a:avLst/>
          </a:prstGeom>
          <a:ln w="28575" cap="sq">
            <a:solidFill>
              <a:srgbClr val="000000"/>
            </a:solidFill>
            <a:prstDash val="solid"/>
            <a:miter lim="800000"/>
          </a:ln>
          <a:effectLst/>
        </p:spPr>
      </p:pic>
      <p:pic>
        <p:nvPicPr>
          <p:cNvPr id="14" name="Picture 13" descr="A group of people standing next to a fence&#10;&#10;Description automatically generated">
            <a:extLst>
              <a:ext uri="{FF2B5EF4-FFF2-40B4-BE49-F238E27FC236}">
                <a16:creationId xmlns:a16="http://schemas.microsoft.com/office/drawing/2014/main" id="{79C687E9-D07A-48EA-81E1-036E5855E4CB}"/>
              </a:ext>
            </a:extLst>
          </p:cNvPr>
          <p:cNvPicPr>
            <a:picLocks noChangeAspect="1"/>
          </p:cNvPicPr>
          <p:nvPr/>
        </p:nvPicPr>
        <p:blipFill rotWithShape="1">
          <a:blip r:embed="rId5">
            <a:extLst>
              <a:ext uri="{28A0092B-C50C-407E-A947-70E740481C1C}">
                <a14:useLocalDpi xmlns:a14="http://schemas.microsoft.com/office/drawing/2010/main" val="0"/>
              </a:ext>
            </a:extLst>
          </a:blip>
          <a:srcRect l="3623" t="4191" r="3848" b="21481"/>
          <a:stretch/>
        </p:blipFill>
        <p:spPr>
          <a:xfrm>
            <a:off x="193537" y="2084832"/>
            <a:ext cx="5915170" cy="3619175"/>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12849008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2F1E3-4F01-4AE5-9C9C-4BDA5C74229A}"/>
              </a:ext>
            </a:extLst>
          </p:cNvPr>
          <p:cNvSpPr>
            <a:spLocks noGrp="1"/>
          </p:cNvSpPr>
          <p:nvPr>
            <p:ph type="title"/>
          </p:nvPr>
        </p:nvSpPr>
        <p:spPr/>
        <p:txBody>
          <a:bodyPr/>
          <a:lstStyle/>
          <a:p>
            <a:r>
              <a:rPr lang="en-US"/>
              <a:t>Thank you</a:t>
            </a:r>
          </a:p>
        </p:txBody>
      </p:sp>
      <p:pic>
        <p:nvPicPr>
          <p:cNvPr id="5" name="JC - LIDH">
            <a:hlinkClick r:id="" action="ppaction://media"/>
            <a:extLst>
              <a:ext uri="{FF2B5EF4-FFF2-40B4-BE49-F238E27FC236}">
                <a16:creationId xmlns:a16="http://schemas.microsoft.com/office/drawing/2014/main" id="{C590F2B9-1C84-4032-B8F2-DD0DD1AB3D0C}"/>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rot="5400000">
            <a:off x="3378677" y="1886224"/>
            <a:ext cx="5687569" cy="3199852"/>
          </a:xfrm>
        </p:spPr>
      </p:pic>
      <p:pic>
        <p:nvPicPr>
          <p:cNvPr id="6" name="PV - LIDH">
            <a:hlinkClick r:id="" action="ppaction://media"/>
            <a:extLst>
              <a:ext uri="{FF2B5EF4-FFF2-40B4-BE49-F238E27FC236}">
                <a16:creationId xmlns:a16="http://schemas.microsoft.com/office/drawing/2014/main" id="{E1BA3CFA-2939-4FD2-954F-DBA6DBF86391}"/>
              </a:ext>
            </a:extLst>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rot="5400000">
            <a:off x="7152979" y="1829075"/>
            <a:ext cx="5687568" cy="3199851"/>
          </a:xfrm>
        </p:spPr>
      </p:pic>
      <p:sp>
        <p:nvSpPr>
          <p:cNvPr id="7" name="TextBox 6">
            <a:extLst>
              <a:ext uri="{FF2B5EF4-FFF2-40B4-BE49-F238E27FC236}">
                <a16:creationId xmlns:a16="http://schemas.microsoft.com/office/drawing/2014/main" id="{79700FDC-10DB-472B-8C72-FD7763CEBA3B}"/>
              </a:ext>
            </a:extLst>
          </p:cNvPr>
          <p:cNvSpPr txBox="1"/>
          <p:nvPr/>
        </p:nvSpPr>
        <p:spPr>
          <a:xfrm>
            <a:off x="912812" y="1993900"/>
            <a:ext cx="3709723" cy="1200329"/>
          </a:xfrm>
          <a:prstGeom prst="rect">
            <a:avLst/>
          </a:prstGeom>
          <a:noFill/>
        </p:spPr>
        <p:txBody>
          <a:bodyPr wrap="square" rtlCol="0">
            <a:spAutoFit/>
          </a:bodyPr>
          <a:lstStyle/>
          <a:p>
            <a:r>
              <a:rPr lang="en-US" sz="2400"/>
              <a:t>To our incredible staff!!</a:t>
            </a:r>
          </a:p>
          <a:p>
            <a:r>
              <a:rPr lang="en-US" sz="2400"/>
              <a:t>A message from a couple</a:t>
            </a:r>
          </a:p>
          <a:p>
            <a:r>
              <a:rPr lang="en-US" sz="2400"/>
              <a:t>of our persons supported…</a:t>
            </a:r>
          </a:p>
        </p:txBody>
      </p:sp>
      <p:pic>
        <p:nvPicPr>
          <p:cNvPr id="3" name="Picture 2" descr="Logo&#10;&#10;Description automatically generated">
            <a:extLst>
              <a:ext uri="{FF2B5EF4-FFF2-40B4-BE49-F238E27FC236}">
                <a16:creationId xmlns:a16="http://schemas.microsoft.com/office/drawing/2014/main" id="{F1BE1315-369F-4E06-9E76-992346437D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spTree>
    <p:extLst>
      <p:ext uri="{BB962C8B-B14F-4D97-AF65-F5344CB8AC3E}">
        <p14:creationId xmlns:p14="http://schemas.microsoft.com/office/powerpoint/2010/main" val="99647760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7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10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FE73-985D-43A0-A06E-C533EDE3F16B}"/>
              </a:ext>
            </a:extLst>
          </p:cNvPr>
          <p:cNvSpPr>
            <a:spLocks noGrp="1"/>
          </p:cNvSpPr>
          <p:nvPr>
            <p:ph type="title"/>
          </p:nvPr>
        </p:nvSpPr>
        <p:spPr/>
        <p:txBody>
          <a:bodyPr/>
          <a:lstStyle/>
          <a:p>
            <a:r>
              <a:rPr lang="en-US" altLang="en-US"/>
              <a:t>What is the Pride Center?</a:t>
            </a:r>
            <a:endParaRPr lang="en-US"/>
          </a:p>
        </p:txBody>
      </p:sp>
      <p:sp>
        <p:nvSpPr>
          <p:cNvPr id="3" name="Content Placeholder 2">
            <a:extLst>
              <a:ext uri="{FF2B5EF4-FFF2-40B4-BE49-F238E27FC236}">
                <a16:creationId xmlns:a16="http://schemas.microsoft.com/office/drawing/2014/main" id="{4A6E696B-C988-49B9-B9FF-63768359AA71}"/>
              </a:ext>
            </a:extLst>
          </p:cNvPr>
          <p:cNvSpPr>
            <a:spLocks noGrp="1"/>
          </p:cNvSpPr>
          <p:nvPr>
            <p:ph idx="1"/>
          </p:nvPr>
        </p:nvSpPr>
        <p:spPr/>
        <p:txBody>
          <a:bodyPr/>
          <a:lstStyle/>
          <a:p>
            <a:r>
              <a:rPr lang="en-US" altLang="en-US"/>
              <a:t>The Pride Center is a multi-faceted service center that offers a safe and supportive environment focused on skill enhancement and learning.  </a:t>
            </a:r>
          </a:p>
          <a:p>
            <a:r>
              <a:rPr lang="en-US" altLang="en-US"/>
              <a:t>This state-of-the-art facility provides comprehensive services for adults with special needs.</a:t>
            </a:r>
          </a:p>
          <a:p>
            <a:r>
              <a:rPr lang="en-US" altLang="en-US"/>
              <a:t>The Pride Center is distinguished from all other adult programming and features both customized and group activities.   At the Pride Center, we foster self-concept, self-esteem, and independent growth. </a:t>
            </a:r>
          </a:p>
        </p:txBody>
      </p:sp>
      <p:pic>
        <p:nvPicPr>
          <p:cNvPr id="5" name="Picture 4" descr="Logo&#10;&#10;Description automatically generated">
            <a:extLst>
              <a:ext uri="{FF2B5EF4-FFF2-40B4-BE49-F238E27FC236}">
                <a16:creationId xmlns:a16="http://schemas.microsoft.com/office/drawing/2014/main" id="{75A1CAD9-B6E5-472F-8E1F-288718C0F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spTree>
    <p:extLst>
      <p:ext uri="{BB962C8B-B14F-4D97-AF65-F5344CB8AC3E}">
        <p14:creationId xmlns:p14="http://schemas.microsoft.com/office/powerpoint/2010/main" val="33839059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4">
            <a:extLst>
              <a:ext uri="{FF2B5EF4-FFF2-40B4-BE49-F238E27FC236}">
                <a16:creationId xmlns:a16="http://schemas.microsoft.com/office/drawing/2014/main" id="{598BD6FD-2B39-49A9-9D63-5EB41DAC386C}"/>
              </a:ext>
            </a:extLst>
          </p:cNvPr>
          <p:cNvSpPr>
            <a:spLocks noGrp="1"/>
          </p:cNvSpPr>
          <p:nvPr>
            <p:ph type="ctrTitle"/>
          </p:nvPr>
        </p:nvSpPr>
        <p:spPr>
          <a:xfrm>
            <a:off x="2209800" y="1"/>
            <a:ext cx="7772400" cy="1470025"/>
          </a:xfrm>
        </p:spPr>
        <p:txBody>
          <a:bodyPr>
            <a:normAutofit/>
          </a:bodyPr>
          <a:lstStyle/>
          <a:p>
            <a:pPr algn="l" eaLnBrk="1" hangingPunct="1"/>
            <a:r>
              <a:rPr lang="en-US" altLang="en-US" sz="4000">
                <a:solidFill>
                  <a:srgbClr val="003399"/>
                </a:solidFill>
                <a:latin typeface="Tw Cen MT" panose="020B0602020104020603" pitchFamily="34" charset="0"/>
              </a:rPr>
              <a:t>For More Information, Contact:</a:t>
            </a:r>
          </a:p>
        </p:txBody>
      </p:sp>
      <p:sp>
        <p:nvSpPr>
          <p:cNvPr id="37891" name="Subtitle 5">
            <a:extLst>
              <a:ext uri="{FF2B5EF4-FFF2-40B4-BE49-F238E27FC236}">
                <a16:creationId xmlns:a16="http://schemas.microsoft.com/office/drawing/2014/main" id="{DA930438-C3D3-4846-BE76-610D207D3C8C}"/>
              </a:ext>
            </a:extLst>
          </p:cNvPr>
          <p:cNvSpPr>
            <a:spLocks noGrp="1"/>
          </p:cNvSpPr>
          <p:nvPr>
            <p:ph type="subTitle" idx="1"/>
          </p:nvPr>
        </p:nvSpPr>
        <p:spPr>
          <a:xfrm>
            <a:off x="4767943" y="2269672"/>
            <a:ext cx="6400800" cy="1524000"/>
          </a:xfrm>
        </p:spPr>
        <p:txBody>
          <a:bodyPr>
            <a:normAutofit fontScale="25000" lnSpcReduction="20000"/>
          </a:bodyPr>
          <a:lstStyle/>
          <a:p>
            <a:pPr algn="l" eaLnBrk="1" hangingPunct="1"/>
            <a:r>
              <a:rPr lang="en-US" altLang="en-US" sz="9600" b="1" err="1">
                <a:solidFill>
                  <a:schemeClr val="bg2"/>
                </a:solidFill>
                <a:latin typeface="Tw Cen MT" panose="020B0602020104020603" pitchFamily="34" charset="0"/>
              </a:rPr>
              <a:t>Lasana</a:t>
            </a:r>
            <a:r>
              <a:rPr lang="en-US" altLang="en-US" sz="9600" b="1">
                <a:solidFill>
                  <a:schemeClr val="bg2"/>
                </a:solidFill>
                <a:latin typeface="Tw Cen MT" panose="020B0602020104020603" pitchFamily="34" charset="0"/>
              </a:rPr>
              <a:t> </a:t>
            </a:r>
            <a:r>
              <a:rPr lang="en-US" altLang="en-US" sz="9600" b="1" err="1">
                <a:solidFill>
                  <a:schemeClr val="bg2"/>
                </a:solidFill>
                <a:latin typeface="Tw Cen MT" panose="020B0602020104020603" pitchFamily="34" charset="0"/>
              </a:rPr>
              <a:t>Rayside</a:t>
            </a:r>
            <a:endParaRPr lang="en-US" altLang="en-US" sz="9600" b="1">
              <a:solidFill>
                <a:schemeClr val="bg2"/>
              </a:solidFill>
              <a:latin typeface="Tw Cen MT" panose="020B0602020104020603" pitchFamily="34" charset="0"/>
            </a:endParaRPr>
          </a:p>
          <a:p>
            <a:pPr algn="l" eaLnBrk="1" hangingPunct="1"/>
            <a:r>
              <a:rPr lang="en-US" altLang="en-US" sz="9600" b="1">
                <a:solidFill>
                  <a:schemeClr val="bg2"/>
                </a:solidFill>
                <a:latin typeface="Tw Cen MT" panose="020B0602020104020603" pitchFamily="34" charset="0"/>
              </a:rPr>
              <a:t>Director of Day &amp; Community Services</a:t>
            </a:r>
          </a:p>
          <a:p>
            <a:pPr algn="l" eaLnBrk="1" hangingPunct="1"/>
            <a:r>
              <a:rPr lang="en-US" altLang="en-US" sz="9600" b="1">
                <a:solidFill>
                  <a:schemeClr val="bg2"/>
                </a:solidFill>
                <a:latin typeface="Tw Cen MT" panose="020B0602020104020603" pitchFamily="34" charset="0"/>
              </a:rPr>
              <a:t>lrayside</a:t>
            </a:r>
            <a:r>
              <a:rPr lang="en-US" altLang="en-US" sz="7200" b="1">
                <a:solidFill>
                  <a:schemeClr val="bg2"/>
                </a:solidFill>
                <a:latin typeface="Tw Cen MT" panose="020B0602020104020603" pitchFamily="34" charset="0"/>
              </a:rPr>
              <a:t>@</a:t>
            </a:r>
            <a:r>
              <a:rPr lang="en-US" altLang="en-US" sz="9600" b="1">
                <a:solidFill>
                  <a:schemeClr val="bg2"/>
                </a:solidFill>
                <a:latin typeface="Tw Cen MT" panose="020B0602020104020603" pitchFamily="34" charset="0"/>
              </a:rPr>
              <a:t>humanfirst.org</a:t>
            </a:r>
          </a:p>
          <a:p>
            <a:pPr algn="l" eaLnBrk="1" hangingPunct="1"/>
            <a:endParaRPr lang="en-US" altLang="en-US" sz="9600" b="1">
              <a:solidFill>
                <a:schemeClr val="bg2"/>
              </a:solidFill>
              <a:latin typeface="Tw Cen MT" panose="020B0602020104020603" pitchFamily="34" charset="0"/>
            </a:endParaRPr>
          </a:p>
          <a:p>
            <a:pPr algn="l" eaLnBrk="1" hangingPunct="1"/>
            <a:r>
              <a:rPr lang="en-US" altLang="en-US" sz="9600" b="1">
                <a:solidFill>
                  <a:schemeClr val="bg2"/>
                </a:solidFill>
                <a:latin typeface="Tw Cen MT" panose="020B0602020104020603" pitchFamily="34" charset="0"/>
              </a:rPr>
              <a:t>Alexandra Sanchez</a:t>
            </a:r>
          </a:p>
          <a:p>
            <a:pPr algn="l" eaLnBrk="1" hangingPunct="1"/>
            <a:r>
              <a:rPr lang="en-US" altLang="en-US" sz="9600" b="1">
                <a:solidFill>
                  <a:schemeClr val="bg2"/>
                </a:solidFill>
                <a:latin typeface="Tw Cen MT" panose="020B0602020104020603" pitchFamily="34" charset="0"/>
              </a:rPr>
              <a:t>Coordinator of Day Services, LI</a:t>
            </a:r>
          </a:p>
          <a:p>
            <a:pPr algn="l" eaLnBrk="1" hangingPunct="1"/>
            <a:r>
              <a:rPr lang="en-US" altLang="en-US" sz="9600" b="1">
                <a:solidFill>
                  <a:schemeClr val="bg2"/>
                </a:solidFill>
                <a:latin typeface="Tw Cen MT" panose="020B0602020104020603" pitchFamily="34" charset="0"/>
              </a:rPr>
              <a:t>asanchez</a:t>
            </a:r>
            <a:r>
              <a:rPr lang="en-US" altLang="en-US" sz="7200" b="1">
                <a:solidFill>
                  <a:schemeClr val="bg2"/>
                </a:solidFill>
                <a:latin typeface="Tw Cen MT" panose="020B0602020104020603" pitchFamily="34" charset="0"/>
              </a:rPr>
              <a:t>@</a:t>
            </a:r>
            <a:r>
              <a:rPr lang="en-US" altLang="en-US" sz="9600" b="1">
                <a:solidFill>
                  <a:schemeClr val="bg2"/>
                </a:solidFill>
                <a:latin typeface="Tw Cen MT" panose="020B0602020104020603" pitchFamily="34" charset="0"/>
              </a:rPr>
              <a:t>humanfirst.org</a:t>
            </a:r>
          </a:p>
          <a:p>
            <a:pPr algn="l" eaLnBrk="1" hangingPunct="1"/>
            <a:endParaRPr lang="en-US" altLang="en-US" sz="2000" b="1">
              <a:solidFill>
                <a:schemeClr val="bg2"/>
              </a:solidFill>
              <a:latin typeface="Book Antiqua" panose="02040602050305030304" pitchFamily="18" charset="0"/>
            </a:endParaRPr>
          </a:p>
          <a:p>
            <a:pPr algn="l" eaLnBrk="1" hangingPunct="1"/>
            <a:endParaRPr lang="en-US" altLang="en-US" b="1">
              <a:solidFill>
                <a:schemeClr val="bg2"/>
              </a:solidFill>
              <a:latin typeface="Book Antiqua" panose="02040602050305030304" pitchFamily="18" charset="0"/>
            </a:endParaRPr>
          </a:p>
          <a:p>
            <a:pPr algn="l" eaLnBrk="1" hangingPunct="1"/>
            <a:endParaRPr lang="en-US" altLang="en-US" b="1">
              <a:solidFill>
                <a:schemeClr val="bg2"/>
              </a:solidFill>
              <a:latin typeface="Book Antiqua" panose="02040602050305030304" pitchFamily="18" charset="0"/>
            </a:endParaRPr>
          </a:p>
          <a:p>
            <a:pPr algn="l" eaLnBrk="1" hangingPunct="1"/>
            <a:endParaRPr lang="en-US" altLang="en-US" sz="2000" b="1">
              <a:solidFill>
                <a:schemeClr val="bg2"/>
              </a:solidFill>
              <a:latin typeface="Book Antiqua" panose="02040602050305030304" pitchFamily="18" charset="0"/>
            </a:endParaRPr>
          </a:p>
          <a:p>
            <a:pPr algn="l" eaLnBrk="1" hangingPunct="1"/>
            <a:endParaRPr lang="en-US" altLang="en-US" sz="2000" b="1">
              <a:solidFill>
                <a:schemeClr val="bg2"/>
              </a:solidFill>
              <a:latin typeface="Book Antiqua" panose="02040602050305030304" pitchFamily="18" charset="0"/>
            </a:endParaRPr>
          </a:p>
        </p:txBody>
      </p:sp>
      <p:sp>
        <p:nvSpPr>
          <p:cNvPr id="37892" name="Slide Number Placeholder 3">
            <a:extLst>
              <a:ext uri="{FF2B5EF4-FFF2-40B4-BE49-F238E27FC236}">
                <a16:creationId xmlns:a16="http://schemas.microsoft.com/office/drawing/2014/main" id="{BA5B8130-085D-4387-852F-09022566E60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54CD052-FB67-4D58-BCF3-F13F45EB8CF4}" type="slidenum">
              <a:rPr lang="en-US" altLang="en-US" sz="1400">
                <a:solidFill>
                  <a:srgbClr val="898989"/>
                </a:solidFill>
              </a:rPr>
              <a:pPr>
                <a:spcBef>
                  <a:spcPct val="0"/>
                </a:spcBef>
                <a:buFontTx/>
                <a:buNone/>
              </a:pPr>
              <a:t>20</a:t>
            </a:fld>
            <a:endParaRPr lang="en-US" altLang="en-US" sz="1400">
              <a:solidFill>
                <a:srgbClr val="898989"/>
              </a:solidFill>
            </a:endParaRPr>
          </a:p>
        </p:txBody>
      </p:sp>
      <p:sp>
        <p:nvSpPr>
          <p:cNvPr id="37893" name="TextBox 6">
            <a:extLst>
              <a:ext uri="{FF2B5EF4-FFF2-40B4-BE49-F238E27FC236}">
                <a16:creationId xmlns:a16="http://schemas.microsoft.com/office/drawing/2014/main" id="{91D2D0EA-07A0-402F-93D2-D98BE57F8FAA}"/>
              </a:ext>
            </a:extLst>
          </p:cNvPr>
          <p:cNvSpPr txBox="1">
            <a:spLocks noChangeArrowheads="1"/>
          </p:cNvSpPr>
          <p:nvPr/>
        </p:nvSpPr>
        <p:spPr bwMode="auto">
          <a:xfrm>
            <a:off x="8909957" y="5095432"/>
            <a:ext cx="2667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Book Antiqua" panose="02040602050305030304" pitchFamily="18" charset="0"/>
              </a:rPr>
              <a:t>Human First Pride Center</a:t>
            </a:r>
          </a:p>
          <a:p>
            <a:pPr eaLnBrk="1" hangingPunct="1">
              <a:spcBef>
                <a:spcPct val="0"/>
              </a:spcBef>
              <a:buFontTx/>
              <a:buNone/>
            </a:pPr>
            <a:r>
              <a:rPr lang="en-US" altLang="en-US" sz="1600">
                <a:latin typeface="Book Antiqua" panose="02040602050305030304" pitchFamily="18" charset="0"/>
              </a:rPr>
              <a:t>1 Michael Avenue</a:t>
            </a:r>
          </a:p>
          <a:p>
            <a:pPr eaLnBrk="1" hangingPunct="1">
              <a:spcBef>
                <a:spcPct val="0"/>
              </a:spcBef>
              <a:buFontTx/>
              <a:buNone/>
            </a:pPr>
            <a:r>
              <a:rPr lang="en-US" altLang="en-US" sz="1600">
                <a:latin typeface="Book Antiqua" panose="02040602050305030304" pitchFamily="18" charset="0"/>
              </a:rPr>
              <a:t>Farmingdale, NY 11735</a:t>
            </a:r>
          </a:p>
          <a:p>
            <a:pPr eaLnBrk="1" hangingPunct="1">
              <a:spcBef>
                <a:spcPct val="0"/>
              </a:spcBef>
              <a:buFontTx/>
              <a:buNone/>
            </a:pPr>
            <a:r>
              <a:rPr lang="en-US" altLang="en-US" sz="1600">
                <a:latin typeface="Book Antiqua" panose="02040602050305030304" pitchFamily="18" charset="0"/>
              </a:rPr>
              <a:t>Phone: (631) 321-1101</a:t>
            </a:r>
          </a:p>
          <a:p>
            <a:pPr eaLnBrk="1" hangingPunct="1">
              <a:spcBef>
                <a:spcPct val="0"/>
              </a:spcBef>
              <a:buFontTx/>
              <a:buNone/>
            </a:pPr>
            <a:r>
              <a:rPr lang="en-US" altLang="en-US" sz="1600">
                <a:latin typeface="Book Antiqua" panose="02040602050305030304" pitchFamily="18" charset="0"/>
              </a:rPr>
              <a:t>Fax: (516) 249-3400</a:t>
            </a:r>
          </a:p>
        </p:txBody>
      </p:sp>
      <p:pic>
        <p:nvPicPr>
          <p:cNvPr id="6" name="Picture 5" descr="Logo, company name&#10;&#10;Description automatically generated">
            <a:extLst>
              <a:ext uri="{FF2B5EF4-FFF2-40B4-BE49-F238E27FC236}">
                <a16:creationId xmlns:a16="http://schemas.microsoft.com/office/drawing/2014/main" id="{E27689D2-AB8D-49A9-961B-668C382F8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095432"/>
            <a:ext cx="5218569" cy="15994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4074FF-7ED0-4E95-A92B-A3E60FB540F9}"/>
              </a:ext>
            </a:extLst>
          </p:cNvPr>
          <p:cNvPicPr>
            <a:picLocks noChangeAspect="1"/>
          </p:cNvPicPr>
          <p:nvPr/>
        </p:nvPicPr>
        <p:blipFill rotWithShape="1">
          <a:blip r:embed="rId2"/>
          <a:srcRect t="22301" r="7232" b="15044"/>
          <a:stretch/>
        </p:blipFill>
        <p:spPr>
          <a:xfrm>
            <a:off x="1613112" y="1875934"/>
            <a:ext cx="8965776" cy="4541426"/>
          </a:xfrm>
          <a:prstGeom prst="rect">
            <a:avLst/>
          </a:prstGeom>
          <a:ln w="28575" cap="sq">
            <a:solidFill>
              <a:srgbClr val="000000"/>
            </a:solidFill>
            <a:prstDash val="solid"/>
            <a:miter lim="800000"/>
          </a:ln>
          <a:effectLst/>
        </p:spPr>
      </p:pic>
      <p:sp>
        <p:nvSpPr>
          <p:cNvPr id="4" name="Title 1">
            <a:extLst>
              <a:ext uri="{FF2B5EF4-FFF2-40B4-BE49-F238E27FC236}">
                <a16:creationId xmlns:a16="http://schemas.microsoft.com/office/drawing/2014/main" id="{6FE18187-1271-4DA9-9548-2BA437C352E5}"/>
              </a:ext>
            </a:extLst>
          </p:cNvPr>
          <p:cNvSpPr>
            <a:spLocks noGrp="1"/>
          </p:cNvSpPr>
          <p:nvPr>
            <p:ph type="title"/>
          </p:nvPr>
        </p:nvSpPr>
        <p:spPr>
          <a:xfrm>
            <a:off x="1024128" y="585216"/>
            <a:ext cx="9720072" cy="1499616"/>
          </a:xfrm>
        </p:spPr>
        <p:txBody>
          <a:bodyPr/>
          <a:lstStyle/>
          <a:p>
            <a:pPr algn="ctr"/>
            <a:r>
              <a:rPr lang="en-US" altLang="en-US"/>
              <a:t>Farmingdale day </a:t>
            </a:r>
            <a:r>
              <a:rPr lang="en-US" altLang="en-US" err="1"/>
              <a:t>hab</a:t>
            </a:r>
            <a:r>
              <a:rPr lang="en-US" altLang="en-US"/>
              <a:t> family</a:t>
            </a:r>
            <a:endParaRPr lang="en-US"/>
          </a:p>
        </p:txBody>
      </p:sp>
    </p:spTree>
    <p:extLst>
      <p:ext uri="{BB962C8B-B14F-4D97-AF65-F5344CB8AC3E}">
        <p14:creationId xmlns:p14="http://schemas.microsoft.com/office/powerpoint/2010/main" val="30308078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B0008-96C5-4E86-8EBB-56EB8A18FF03}"/>
              </a:ext>
            </a:extLst>
          </p:cNvPr>
          <p:cNvSpPr>
            <a:spLocks noGrp="1"/>
          </p:cNvSpPr>
          <p:nvPr>
            <p:ph type="title"/>
          </p:nvPr>
        </p:nvSpPr>
        <p:spPr>
          <a:xfrm>
            <a:off x="838200" y="673424"/>
            <a:ext cx="10515600" cy="1325563"/>
          </a:xfrm>
        </p:spPr>
        <p:txBody>
          <a:bodyPr/>
          <a:lstStyle/>
          <a:p>
            <a:r>
              <a:rPr lang="en-US" altLang="en-US"/>
              <a:t>The First Steps…</a:t>
            </a:r>
            <a:endParaRPr lang="en-US"/>
          </a:p>
        </p:txBody>
      </p:sp>
      <p:sp>
        <p:nvSpPr>
          <p:cNvPr id="4" name="TextBox 4">
            <a:extLst>
              <a:ext uri="{FF2B5EF4-FFF2-40B4-BE49-F238E27FC236}">
                <a16:creationId xmlns:a16="http://schemas.microsoft.com/office/drawing/2014/main" id="{D8FA856F-B043-4979-9DDB-83D040FA9ED1}"/>
              </a:ext>
            </a:extLst>
          </p:cNvPr>
          <p:cNvSpPr txBox="1">
            <a:spLocks noGrp="1" noChangeArrowheads="1"/>
          </p:cNvSpPr>
          <p:nvPr>
            <p:ph idx="1"/>
          </p:nvPr>
        </p:nvSpPr>
        <p:spPr bwMode="auto">
          <a:xfrm>
            <a:off x="1092006" y="1850800"/>
            <a:ext cx="10515600" cy="369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mj-lt"/>
              </a:rPr>
              <a:t>Upon Enrollment, a Day Habilitation Plan is written for each person supported after a 30-day period of assessment and feedback.</a:t>
            </a:r>
          </a:p>
          <a:p>
            <a:r>
              <a:rPr lang="en-US" altLang="en-US" sz="2200">
                <a:latin typeface="+mj-lt"/>
              </a:rPr>
              <a:t>Profile of the Person – demographics, family &amp; home life, interests &amp; hobbies, etc.</a:t>
            </a:r>
          </a:p>
          <a:p>
            <a:r>
              <a:rPr lang="en-US" altLang="en-US" sz="2200">
                <a:latin typeface="+mj-lt"/>
              </a:rPr>
              <a:t>Medical Alerts, Allergies, Medications, Dietary Needs</a:t>
            </a:r>
          </a:p>
          <a:p>
            <a:r>
              <a:rPr lang="en-US" altLang="en-US" sz="2200">
                <a:latin typeface="+mj-lt"/>
              </a:rPr>
              <a:t>Behavioral Support Needs</a:t>
            </a:r>
          </a:p>
          <a:p>
            <a:r>
              <a:rPr lang="en-US" altLang="en-US" sz="2200">
                <a:latin typeface="+mj-lt"/>
              </a:rPr>
              <a:t>Safeguards Provided by Staff</a:t>
            </a:r>
          </a:p>
          <a:p>
            <a:r>
              <a:rPr lang="en-US" altLang="en-US" sz="2200">
                <a:latin typeface="+mj-lt"/>
              </a:rPr>
              <a:t>Valued Outcomes – Long-Term goals</a:t>
            </a:r>
          </a:p>
          <a:p>
            <a:r>
              <a:rPr lang="en-US" altLang="en-US" sz="2200">
                <a:latin typeface="+mj-lt"/>
              </a:rPr>
              <a:t>Staff Supports &amp; Services – Short-Term goals designed to reach the individual’s Valued Outcomes.</a:t>
            </a:r>
          </a:p>
          <a:p>
            <a:pPr eaLnBrk="1" hangingPunct="1">
              <a:spcBef>
                <a:spcPct val="0"/>
              </a:spcBef>
              <a:buFontTx/>
              <a:buNone/>
            </a:pPr>
            <a:endParaRPr lang="en-US" altLang="en-US" sz="3000" b="1"/>
          </a:p>
        </p:txBody>
      </p:sp>
      <p:pic>
        <p:nvPicPr>
          <p:cNvPr id="5" name="Picture 4" descr="Logo&#10;&#10;Description automatically generated">
            <a:extLst>
              <a:ext uri="{FF2B5EF4-FFF2-40B4-BE49-F238E27FC236}">
                <a16:creationId xmlns:a16="http://schemas.microsoft.com/office/drawing/2014/main" id="{DC391A91-C63B-4914-88E6-175C9E83C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spTree>
    <p:extLst>
      <p:ext uri="{BB962C8B-B14F-4D97-AF65-F5344CB8AC3E}">
        <p14:creationId xmlns:p14="http://schemas.microsoft.com/office/powerpoint/2010/main" val="5626493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BE992E20-198E-4196-BC0D-47146C5B773A}"/>
              </a:ext>
            </a:extLst>
          </p:cNvPr>
          <p:cNvSpPr>
            <a:spLocks noGrp="1"/>
          </p:cNvSpPr>
          <p:nvPr>
            <p:ph type="title"/>
          </p:nvPr>
        </p:nvSpPr>
        <p:spPr>
          <a:xfrm>
            <a:off x="838200" y="73025"/>
            <a:ext cx="10515600" cy="1325563"/>
          </a:xfrm>
        </p:spPr>
        <p:txBody>
          <a:bodyPr/>
          <a:lstStyle/>
          <a:p>
            <a:pPr algn="ctr" eaLnBrk="1" hangingPunct="1"/>
            <a:r>
              <a:rPr lang="en-US" altLang="en-US" b="1"/>
              <a:t>Valued Outcome Areas</a:t>
            </a:r>
          </a:p>
        </p:txBody>
      </p:sp>
      <p:sp>
        <p:nvSpPr>
          <p:cNvPr id="35843" name="Slide Number Placeholder 3">
            <a:extLst>
              <a:ext uri="{FF2B5EF4-FFF2-40B4-BE49-F238E27FC236}">
                <a16:creationId xmlns:a16="http://schemas.microsoft.com/office/drawing/2014/main" id="{1BA7953F-E8C6-47D2-B35C-BBA89657C5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12ECB19-9C21-480D-AC43-6202C346F3AA}" type="slidenum">
              <a:rPr lang="en-US" altLang="en-US" sz="1400">
                <a:solidFill>
                  <a:srgbClr val="898989"/>
                </a:solidFill>
              </a:rPr>
              <a:pPr>
                <a:spcBef>
                  <a:spcPct val="0"/>
                </a:spcBef>
                <a:buFontTx/>
                <a:buNone/>
              </a:pPr>
              <a:t>5</a:t>
            </a:fld>
            <a:endParaRPr lang="en-US" altLang="en-US" sz="1400">
              <a:solidFill>
                <a:srgbClr val="898989"/>
              </a:solidFill>
            </a:endParaRPr>
          </a:p>
        </p:txBody>
      </p:sp>
      <p:sp>
        <p:nvSpPr>
          <p:cNvPr id="35844" name="TextBox 12">
            <a:extLst>
              <a:ext uri="{FF2B5EF4-FFF2-40B4-BE49-F238E27FC236}">
                <a16:creationId xmlns:a16="http://schemas.microsoft.com/office/drawing/2014/main" id="{C3DDE24A-8B4B-4739-B726-DFA38EF264BD}"/>
              </a:ext>
            </a:extLst>
          </p:cNvPr>
          <p:cNvSpPr txBox="1">
            <a:spLocks noChangeArrowheads="1"/>
          </p:cNvSpPr>
          <p:nvPr/>
        </p:nvSpPr>
        <p:spPr bwMode="auto">
          <a:xfrm>
            <a:off x="1019176" y="1245395"/>
            <a:ext cx="2438400" cy="431800"/>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a:solidFill>
                  <a:schemeClr val="bg1"/>
                </a:solidFill>
              </a:rPr>
              <a:t>Academic Skills</a:t>
            </a:r>
          </a:p>
        </p:txBody>
      </p:sp>
      <p:sp>
        <p:nvSpPr>
          <p:cNvPr id="26632" name="TextBox 17">
            <a:extLst>
              <a:ext uri="{FF2B5EF4-FFF2-40B4-BE49-F238E27FC236}">
                <a16:creationId xmlns:a16="http://schemas.microsoft.com/office/drawing/2014/main" id="{B791DC45-8BB6-424C-937B-FE7D289076B6}"/>
              </a:ext>
            </a:extLst>
          </p:cNvPr>
          <p:cNvSpPr txBox="1">
            <a:spLocks noChangeArrowheads="1"/>
          </p:cNvSpPr>
          <p:nvPr/>
        </p:nvSpPr>
        <p:spPr bwMode="auto">
          <a:xfrm>
            <a:off x="6861964" y="5382746"/>
            <a:ext cx="2441575" cy="454025"/>
          </a:xfrm>
          <a:prstGeom prst="rect">
            <a:avLst/>
          </a:prstGeom>
          <a:solidFill>
            <a:srgbClr val="1E4590"/>
          </a:solidFill>
          <a:ln w="9525">
            <a:noFill/>
            <a:miter lim="800000"/>
            <a:headEnd/>
            <a:tailEnd/>
          </a:ln>
        </p:spPr>
        <p:txBody>
          <a:bodyPr>
            <a:spAutoFit/>
          </a:bodyPr>
          <a:lstStyle/>
          <a:p>
            <a:pPr algn="ctr" eaLnBrk="1" hangingPunct="1">
              <a:lnSpc>
                <a:spcPct val="150000"/>
              </a:lnSpc>
              <a:defRPr/>
            </a:pPr>
            <a:r>
              <a:rPr lang="en-US" sz="1750">
                <a:solidFill>
                  <a:schemeClr val="bg1"/>
                </a:solidFill>
                <a:latin typeface="Calibri" pitchFamily="34" charset="0"/>
                <a:cs typeface="Arial" charset="0"/>
              </a:rPr>
              <a:t>Independent Living Skills</a:t>
            </a:r>
          </a:p>
        </p:txBody>
      </p:sp>
      <p:sp>
        <p:nvSpPr>
          <p:cNvPr id="35846" name="TextBox 12">
            <a:extLst>
              <a:ext uri="{FF2B5EF4-FFF2-40B4-BE49-F238E27FC236}">
                <a16:creationId xmlns:a16="http://schemas.microsoft.com/office/drawing/2014/main" id="{F78C0790-40BC-41E4-9536-623CCDEA5F94}"/>
              </a:ext>
            </a:extLst>
          </p:cNvPr>
          <p:cNvSpPr txBox="1">
            <a:spLocks noChangeArrowheads="1"/>
          </p:cNvSpPr>
          <p:nvPr/>
        </p:nvSpPr>
        <p:spPr bwMode="auto">
          <a:xfrm>
            <a:off x="1019176" y="3543377"/>
            <a:ext cx="2438400" cy="431800"/>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a:solidFill>
                  <a:schemeClr val="bg1"/>
                </a:solidFill>
              </a:rPr>
              <a:t>Safety Skills</a:t>
            </a:r>
          </a:p>
        </p:txBody>
      </p:sp>
      <p:sp>
        <p:nvSpPr>
          <p:cNvPr id="15" name="TextBox 11">
            <a:extLst>
              <a:ext uri="{FF2B5EF4-FFF2-40B4-BE49-F238E27FC236}">
                <a16:creationId xmlns:a16="http://schemas.microsoft.com/office/drawing/2014/main" id="{4306CE35-8418-47F0-9372-56A01BA13C69}"/>
              </a:ext>
            </a:extLst>
          </p:cNvPr>
          <p:cNvSpPr txBox="1">
            <a:spLocks noChangeArrowheads="1"/>
          </p:cNvSpPr>
          <p:nvPr/>
        </p:nvSpPr>
        <p:spPr bwMode="auto">
          <a:xfrm>
            <a:off x="1019176" y="1736725"/>
            <a:ext cx="2667000" cy="1384995"/>
          </a:xfrm>
          <a:prstGeom prst="rect">
            <a:avLst/>
          </a:prstGeom>
          <a:noFill/>
          <a:ln w="9525">
            <a:noFill/>
            <a:miter lim="800000"/>
            <a:headEnd/>
            <a:tailEnd/>
          </a:ln>
        </p:spPr>
        <p:txBody>
          <a:bodyPr>
            <a:spAutoFit/>
          </a:bodyPr>
          <a:lstStyle/>
          <a:p>
            <a:pPr eaLnBrk="1" hangingPunct="1">
              <a:buFont typeface="Arial" charset="0"/>
              <a:buChar char="•"/>
              <a:defRPr/>
            </a:pPr>
            <a:r>
              <a:rPr lang="en-US" sz="1400">
                <a:latin typeface="Calibri" pitchFamily="34" charset="0"/>
                <a:cs typeface="Arial" charset="0"/>
              </a:rPr>
              <a:t> </a:t>
            </a:r>
            <a:r>
              <a:rPr lang="en-US" sz="1400">
                <a:cs typeface="Arial" charset="0"/>
              </a:rPr>
              <a:t>Letter/Number Recognition</a:t>
            </a:r>
          </a:p>
          <a:p>
            <a:pPr eaLnBrk="1" hangingPunct="1">
              <a:buFont typeface="Arial" charset="0"/>
              <a:buChar char="•"/>
              <a:defRPr/>
            </a:pPr>
            <a:r>
              <a:rPr lang="en-US" sz="1400">
                <a:cs typeface="Arial" charset="0"/>
              </a:rPr>
              <a:t> Word Recognition</a:t>
            </a:r>
          </a:p>
          <a:p>
            <a:pPr eaLnBrk="1" hangingPunct="1">
              <a:buFont typeface="Arial" charset="0"/>
              <a:buChar char="•"/>
              <a:defRPr/>
            </a:pPr>
            <a:r>
              <a:rPr lang="en-US" sz="1400">
                <a:cs typeface="Arial" charset="0"/>
              </a:rPr>
              <a:t> Current events/news, history, geography, trivia</a:t>
            </a:r>
          </a:p>
          <a:p>
            <a:pPr eaLnBrk="1" hangingPunct="1">
              <a:buFont typeface="Arial" pitchFamily="34" charset="0"/>
              <a:buChar char="•"/>
              <a:defRPr/>
            </a:pPr>
            <a:r>
              <a:rPr lang="en-US" sz="1400">
                <a:cs typeface="Arial" charset="0"/>
              </a:rPr>
              <a:t> Addition, subtraction, division, multiplication</a:t>
            </a:r>
            <a:endParaRPr lang="en-US" sz="2000">
              <a:latin typeface="Calibri" pitchFamily="34" charset="0"/>
              <a:cs typeface="Arial" charset="0"/>
            </a:endParaRPr>
          </a:p>
        </p:txBody>
      </p:sp>
      <p:sp>
        <p:nvSpPr>
          <p:cNvPr id="35848" name="TextBox 17">
            <a:extLst>
              <a:ext uri="{FF2B5EF4-FFF2-40B4-BE49-F238E27FC236}">
                <a16:creationId xmlns:a16="http://schemas.microsoft.com/office/drawing/2014/main" id="{4ED82349-EF9B-4E0D-A7E5-7EF0F95BC3CE}"/>
              </a:ext>
            </a:extLst>
          </p:cNvPr>
          <p:cNvSpPr txBox="1">
            <a:spLocks noChangeArrowheads="1"/>
          </p:cNvSpPr>
          <p:nvPr/>
        </p:nvSpPr>
        <p:spPr bwMode="auto">
          <a:xfrm>
            <a:off x="4875212" y="1228864"/>
            <a:ext cx="2441575" cy="430887"/>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a:solidFill>
                  <a:schemeClr val="bg1"/>
                </a:solidFill>
              </a:rPr>
              <a:t>Money</a:t>
            </a:r>
            <a:r>
              <a:rPr lang="en-US" altLang="en-US" sz="2200">
                <a:solidFill>
                  <a:schemeClr val="bg1"/>
                </a:solidFill>
              </a:rPr>
              <a:t> </a:t>
            </a:r>
            <a:r>
              <a:rPr lang="en-US" altLang="en-US" sz="2000">
                <a:solidFill>
                  <a:schemeClr val="bg1"/>
                </a:solidFill>
              </a:rPr>
              <a:t>Management</a:t>
            </a:r>
            <a:endParaRPr lang="en-US" altLang="en-US" sz="2200">
              <a:solidFill>
                <a:schemeClr val="bg1"/>
              </a:solidFill>
            </a:endParaRPr>
          </a:p>
        </p:txBody>
      </p:sp>
      <p:sp>
        <p:nvSpPr>
          <p:cNvPr id="35849" name="TextBox 17">
            <a:extLst>
              <a:ext uri="{FF2B5EF4-FFF2-40B4-BE49-F238E27FC236}">
                <a16:creationId xmlns:a16="http://schemas.microsoft.com/office/drawing/2014/main" id="{A146D9C4-18CC-4812-8677-0C369E714A99}"/>
              </a:ext>
            </a:extLst>
          </p:cNvPr>
          <p:cNvSpPr txBox="1">
            <a:spLocks noChangeArrowheads="1"/>
          </p:cNvSpPr>
          <p:nvPr/>
        </p:nvSpPr>
        <p:spPr bwMode="auto">
          <a:xfrm>
            <a:off x="8610600" y="1222436"/>
            <a:ext cx="2441575" cy="431800"/>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a:solidFill>
                  <a:schemeClr val="bg1"/>
                </a:solidFill>
              </a:rPr>
              <a:t>Computer/Media</a:t>
            </a:r>
          </a:p>
        </p:txBody>
      </p:sp>
      <p:sp>
        <p:nvSpPr>
          <p:cNvPr id="22" name="TextBox 11">
            <a:extLst>
              <a:ext uri="{FF2B5EF4-FFF2-40B4-BE49-F238E27FC236}">
                <a16:creationId xmlns:a16="http://schemas.microsoft.com/office/drawing/2014/main" id="{F0C4BFFB-E250-4427-87BD-0EBD2729508D}"/>
              </a:ext>
            </a:extLst>
          </p:cNvPr>
          <p:cNvSpPr txBox="1">
            <a:spLocks noChangeArrowheads="1"/>
          </p:cNvSpPr>
          <p:nvPr/>
        </p:nvSpPr>
        <p:spPr bwMode="auto">
          <a:xfrm>
            <a:off x="4875212" y="1531878"/>
            <a:ext cx="2667000" cy="1384995"/>
          </a:xfrm>
          <a:prstGeom prst="rect">
            <a:avLst/>
          </a:prstGeom>
          <a:noFill/>
          <a:ln w="9525">
            <a:noFill/>
            <a:miter lim="800000"/>
            <a:headEnd/>
            <a:tailEnd/>
          </a:ln>
        </p:spPr>
        <p:txBody>
          <a:bodyPr wrap="square">
            <a:spAutoFit/>
          </a:bodyPr>
          <a:lstStyle/>
          <a:p>
            <a:pPr eaLnBrk="1" hangingPunct="1">
              <a:buFont typeface="Arial" charset="0"/>
              <a:buChar char="•"/>
              <a:defRPr/>
            </a:pPr>
            <a:endParaRPr lang="en-US" sz="1400">
              <a:cs typeface="Arial" charset="0"/>
            </a:endParaRPr>
          </a:p>
          <a:p>
            <a:pPr eaLnBrk="1" hangingPunct="1">
              <a:buFont typeface="Arial" charset="0"/>
              <a:buChar char="•"/>
              <a:defRPr/>
            </a:pPr>
            <a:r>
              <a:rPr lang="en-US" sz="1400">
                <a:cs typeface="Arial" charset="0"/>
              </a:rPr>
              <a:t> Recognition/Identification of bills and coins</a:t>
            </a:r>
          </a:p>
          <a:p>
            <a:pPr eaLnBrk="1" hangingPunct="1">
              <a:buFont typeface="Arial" pitchFamily="34" charset="0"/>
              <a:buChar char="•"/>
              <a:defRPr/>
            </a:pPr>
            <a:r>
              <a:rPr lang="en-US" sz="1400">
                <a:cs typeface="Arial" charset="0"/>
              </a:rPr>
              <a:t> Calculating costs and change</a:t>
            </a:r>
          </a:p>
          <a:p>
            <a:pPr eaLnBrk="1" hangingPunct="1">
              <a:buFont typeface="Arial" pitchFamily="34" charset="0"/>
              <a:buChar char="•"/>
              <a:defRPr/>
            </a:pPr>
            <a:r>
              <a:rPr lang="en-US" sz="1400">
                <a:cs typeface="Arial" charset="0"/>
              </a:rPr>
              <a:t> Purchasing items while in the community</a:t>
            </a:r>
          </a:p>
        </p:txBody>
      </p:sp>
      <p:sp>
        <p:nvSpPr>
          <p:cNvPr id="23" name="TextBox 11">
            <a:extLst>
              <a:ext uri="{FF2B5EF4-FFF2-40B4-BE49-F238E27FC236}">
                <a16:creationId xmlns:a16="http://schemas.microsoft.com/office/drawing/2014/main" id="{04874B2A-80CB-48A0-BCED-EE3DA6E6E28A}"/>
              </a:ext>
            </a:extLst>
          </p:cNvPr>
          <p:cNvSpPr txBox="1">
            <a:spLocks noChangeArrowheads="1"/>
          </p:cNvSpPr>
          <p:nvPr/>
        </p:nvSpPr>
        <p:spPr bwMode="auto">
          <a:xfrm>
            <a:off x="4875211" y="4025202"/>
            <a:ext cx="2667000" cy="1369606"/>
          </a:xfrm>
          <a:prstGeom prst="rect">
            <a:avLst/>
          </a:prstGeom>
          <a:noFill/>
          <a:ln w="9525">
            <a:noFill/>
            <a:miter lim="800000"/>
            <a:headEnd/>
            <a:tailEnd/>
          </a:ln>
        </p:spPr>
        <p:txBody>
          <a:bodyPr lIns="91440" tIns="45720" rIns="91440" bIns="45720" anchor="t">
            <a:spAutoFit/>
          </a:bodyPr>
          <a:lstStyle/>
          <a:p>
            <a:pPr eaLnBrk="1" hangingPunct="1">
              <a:buFont typeface="Arial" charset="0"/>
              <a:buChar char="•"/>
              <a:defRPr/>
            </a:pPr>
            <a:r>
              <a:rPr lang="en-US" sz="1400">
                <a:latin typeface="Calibri" pitchFamily="34" charset="0"/>
                <a:cs typeface="Arial" charset="0"/>
              </a:rPr>
              <a:t> </a:t>
            </a:r>
            <a:r>
              <a:rPr lang="en-US" sz="1400">
                <a:cs typeface="Arial" charset="0"/>
              </a:rPr>
              <a:t>Sports – YMCA</a:t>
            </a:r>
          </a:p>
          <a:p>
            <a:pPr eaLnBrk="1" hangingPunct="1">
              <a:buFont typeface="Arial" charset="0"/>
              <a:buChar char="•"/>
              <a:defRPr/>
            </a:pPr>
            <a:r>
              <a:rPr lang="en-US" sz="1400">
                <a:cs typeface="Arial" charset="0"/>
              </a:rPr>
              <a:t> Exercise Classes – </a:t>
            </a:r>
            <a:r>
              <a:rPr lang="en-US" sz="1400" err="1">
                <a:cs typeface="Arial" charset="0"/>
              </a:rPr>
              <a:t>HopeFitness</a:t>
            </a:r>
            <a:endParaRPr lang="en-US" sz="1400">
              <a:cs typeface="Arial" charset="0"/>
            </a:endParaRPr>
          </a:p>
          <a:p>
            <a:pPr eaLnBrk="1" hangingPunct="1">
              <a:buFont typeface="Arial" charset="0"/>
              <a:buChar char="•"/>
              <a:defRPr/>
            </a:pPr>
            <a:r>
              <a:rPr lang="en-US" sz="1400">
                <a:cs typeface="Arial" charset="0"/>
              </a:rPr>
              <a:t> In-house workouts – </a:t>
            </a:r>
            <a:r>
              <a:rPr lang="en-US" sz="1300">
                <a:cs typeface="Arial" charset="0"/>
              </a:rPr>
              <a:t>Yoga, Dance, and Fitness</a:t>
            </a:r>
          </a:p>
          <a:p>
            <a:pPr>
              <a:buFont typeface="Arial" charset="0"/>
              <a:buChar char="•"/>
              <a:defRPr/>
            </a:pPr>
            <a:r>
              <a:rPr lang="en-US" sz="1300" dirty="0">
                <a:cs typeface="Arial"/>
              </a:rPr>
              <a:t> </a:t>
            </a:r>
            <a:r>
              <a:rPr lang="en-US" sz="1400" dirty="0">
                <a:cs typeface="Arial"/>
              </a:rPr>
              <a:t>Group discussions on nutrition, </a:t>
            </a:r>
            <a:r>
              <a:rPr lang="en-US" sz="1400">
                <a:cs typeface="Arial"/>
              </a:rPr>
              <a:t>cooking healthy choices</a:t>
            </a:r>
          </a:p>
        </p:txBody>
      </p:sp>
      <p:sp>
        <p:nvSpPr>
          <p:cNvPr id="24" name="TextBox 11">
            <a:extLst>
              <a:ext uri="{FF2B5EF4-FFF2-40B4-BE49-F238E27FC236}">
                <a16:creationId xmlns:a16="http://schemas.microsoft.com/office/drawing/2014/main" id="{B8339864-15E3-4ACE-B658-B0FB884161C0}"/>
              </a:ext>
            </a:extLst>
          </p:cNvPr>
          <p:cNvSpPr txBox="1">
            <a:spLocks noChangeArrowheads="1"/>
          </p:cNvSpPr>
          <p:nvPr/>
        </p:nvSpPr>
        <p:spPr bwMode="auto">
          <a:xfrm>
            <a:off x="6861964" y="5866976"/>
            <a:ext cx="2667000" cy="1046440"/>
          </a:xfrm>
          <a:prstGeom prst="rect">
            <a:avLst/>
          </a:prstGeom>
          <a:noFill/>
          <a:ln w="9525">
            <a:noFill/>
            <a:miter lim="800000"/>
            <a:headEnd/>
            <a:tailEnd/>
          </a:ln>
        </p:spPr>
        <p:txBody>
          <a:bodyPr>
            <a:spAutoFit/>
          </a:bodyPr>
          <a:lstStyle/>
          <a:p>
            <a:pPr eaLnBrk="1" hangingPunct="1">
              <a:buFont typeface="Arial" charset="0"/>
              <a:buChar char="•"/>
              <a:defRPr/>
            </a:pPr>
            <a:r>
              <a:rPr lang="en-US" sz="1400">
                <a:latin typeface="Calibri" pitchFamily="34" charset="0"/>
                <a:cs typeface="Arial" charset="0"/>
              </a:rPr>
              <a:t> </a:t>
            </a:r>
            <a:r>
              <a:rPr lang="en-US" sz="1400">
                <a:cs typeface="Arial" charset="0"/>
              </a:rPr>
              <a:t>Cooking</a:t>
            </a:r>
          </a:p>
          <a:p>
            <a:pPr eaLnBrk="1" hangingPunct="1">
              <a:buFont typeface="Arial" charset="0"/>
              <a:buChar char="•"/>
              <a:defRPr/>
            </a:pPr>
            <a:r>
              <a:rPr lang="en-US" sz="1400">
                <a:cs typeface="Arial" charset="0"/>
              </a:rPr>
              <a:t> Housekeeping</a:t>
            </a:r>
          </a:p>
          <a:p>
            <a:pPr eaLnBrk="1" hangingPunct="1">
              <a:buFont typeface="Arial" charset="0"/>
              <a:buChar char="•"/>
              <a:defRPr/>
            </a:pPr>
            <a:r>
              <a:rPr lang="en-US" sz="1400">
                <a:cs typeface="Arial" charset="0"/>
              </a:rPr>
              <a:t> Personal Care</a:t>
            </a:r>
          </a:p>
          <a:p>
            <a:pPr eaLnBrk="1" hangingPunct="1">
              <a:defRPr/>
            </a:pPr>
            <a:endParaRPr lang="en-US" sz="2000">
              <a:latin typeface="Calibri" pitchFamily="34" charset="0"/>
              <a:cs typeface="Arial" charset="0"/>
            </a:endParaRPr>
          </a:p>
        </p:txBody>
      </p:sp>
      <p:sp>
        <p:nvSpPr>
          <p:cNvPr id="25" name="TextBox 11">
            <a:extLst>
              <a:ext uri="{FF2B5EF4-FFF2-40B4-BE49-F238E27FC236}">
                <a16:creationId xmlns:a16="http://schemas.microsoft.com/office/drawing/2014/main" id="{E41908E5-FEF9-4997-A04B-B02AB1FFA29F}"/>
              </a:ext>
            </a:extLst>
          </p:cNvPr>
          <p:cNvSpPr txBox="1">
            <a:spLocks noChangeArrowheads="1"/>
          </p:cNvSpPr>
          <p:nvPr/>
        </p:nvSpPr>
        <p:spPr bwMode="auto">
          <a:xfrm>
            <a:off x="1019176" y="3985061"/>
            <a:ext cx="2667000" cy="1169551"/>
          </a:xfrm>
          <a:prstGeom prst="rect">
            <a:avLst/>
          </a:prstGeom>
          <a:noFill/>
          <a:ln w="9525">
            <a:noFill/>
            <a:miter lim="800000"/>
            <a:headEnd/>
            <a:tailEnd/>
          </a:ln>
        </p:spPr>
        <p:txBody>
          <a:bodyPr>
            <a:spAutoFit/>
          </a:bodyPr>
          <a:lstStyle/>
          <a:p>
            <a:pPr eaLnBrk="1" hangingPunct="1">
              <a:buFont typeface="Arial" charset="0"/>
              <a:buChar char="•"/>
              <a:defRPr/>
            </a:pPr>
            <a:r>
              <a:rPr lang="en-US" sz="1400">
                <a:latin typeface="Calibri" pitchFamily="34" charset="0"/>
                <a:cs typeface="Arial" charset="0"/>
              </a:rPr>
              <a:t> </a:t>
            </a:r>
            <a:r>
              <a:rPr lang="en-US" sz="1400">
                <a:cs typeface="Arial" charset="0"/>
              </a:rPr>
              <a:t>Safety skills in the community</a:t>
            </a:r>
          </a:p>
          <a:p>
            <a:pPr eaLnBrk="1" hangingPunct="1">
              <a:buFont typeface="Arial" charset="0"/>
              <a:buChar char="•"/>
              <a:defRPr/>
            </a:pPr>
            <a:r>
              <a:rPr lang="en-US" sz="1400">
                <a:cs typeface="Arial" charset="0"/>
              </a:rPr>
              <a:t> Becoming familiar with your surroundings</a:t>
            </a:r>
          </a:p>
          <a:p>
            <a:pPr eaLnBrk="1" hangingPunct="1">
              <a:buFont typeface="Arial" charset="0"/>
              <a:buChar char="•"/>
              <a:defRPr/>
            </a:pPr>
            <a:r>
              <a:rPr lang="en-US" sz="1400">
                <a:cs typeface="Arial" charset="0"/>
              </a:rPr>
              <a:t> Practicing social distancing and avoiding large gatherings</a:t>
            </a:r>
          </a:p>
        </p:txBody>
      </p:sp>
      <p:sp>
        <p:nvSpPr>
          <p:cNvPr id="26" name="TextBox 11">
            <a:extLst>
              <a:ext uri="{FF2B5EF4-FFF2-40B4-BE49-F238E27FC236}">
                <a16:creationId xmlns:a16="http://schemas.microsoft.com/office/drawing/2014/main" id="{E1816CF1-E816-42EC-88F9-5CD5C3B6CBF2}"/>
              </a:ext>
            </a:extLst>
          </p:cNvPr>
          <p:cNvSpPr txBox="1">
            <a:spLocks noChangeArrowheads="1"/>
          </p:cNvSpPr>
          <p:nvPr/>
        </p:nvSpPr>
        <p:spPr bwMode="auto">
          <a:xfrm>
            <a:off x="8610600" y="1716881"/>
            <a:ext cx="2667000" cy="1446213"/>
          </a:xfrm>
          <a:prstGeom prst="rect">
            <a:avLst/>
          </a:prstGeom>
          <a:noFill/>
          <a:ln w="9525">
            <a:noFill/>
            <a:miter lim="800000"/>
            <a:headEnd/>
            <a:tailEnd/>
          </a:ln>
        </p:spPr>
        <p:txBody>
          <a:bodyPr>
            <a:spAutoFit/>
          </a:bodyPr>
          <a:lstStyle/>
          <a:p>
            <a:pPr eaLnBrk="1" hangingPunct="1">
              <a:buFont typeface="Arial" charset="0"/>
              <a:buChar char="•"/>
              <a:defRPr/>
            </a:pPr>
            <a:r>
              <a:rPr lang="en-US" sz="1400">
                <a:latin typeface="Calibri" pitchFamily="34" charset="0"/>
                <a:cs typeface="Arial" charset="0"/>
              </a:rPr>
              <a:t> </a:t>
            </a:r>
            <a:r>
              <a:rPr lang="en-US" sz="1400">
                <a:cs typeface="Arial" charset="0"/>
              </a:rPr>
              <a:t>Typing – </a:t>
            </a:r>
            <a:r>
              <a:rPr lang="en-US" sz="1300">
                <a:cs typeface="Arial" charset="0"/>
              </a:rPr>
              <a:t>personal information, simple sentences, formatting letters</a:t>
            </a:r>
          </a:p>
          <a:p>
            <a:pPr eaLnBrk="1" hangingPunct="1">
              <a:buFont typeface="Arial" charset="0"/>
              <a:buChar char="•"/>
              <a:defRPr/>
            </a:pPr>
            <a:r>
              <a:rPr lang="en-US" sz="1400">
                <a:cs typeface="Arial" charset="0"/>
              </a:rPr>
              <a:t> Internet- </a:t>
            </a:r>
            <a:r>
              <a:rPr lang="en-US" sz="1300">
                <a:cs typeface="Arial" charset="0"/>
              </a:rPr>
              <a:t>job search, current events, using as a search engine</a:t>
            </a:r>
          </a:p>
          <a:p>
            <a:pPr eaLnBrk="1" hangingPunct="1">
              <a:defRPr/>
            </a:pPr>
            <a:endParaRPr lang="en-US" sz="1400">
              <a:cs typeface="Arial" charset="0"/>
            </a:endParaRPr>
          </a:p>
          <a:p>
            <a:pPr eaLnBrk="1" hangingPunct="1">
              <a:defRPr/>
            </a:pPr>
            <a:endParaRPr lang="en-US" sz="2000">
              <a:latin typeface="Calibri" pitchFamily="34" charset="0"/>
              <a:cs typeface="Arial" charset="0"/>
            </a:endParaRPr>
          </a:p>
        </p:txBody>
      </p:sp>
      <p:sp>
        <p:nvSpPr>
          <p:cNvPr id="35855" name="TextBox 17">
            <a:extLst>
              <a:ext uri="{FF2B5EF4-FFF2-40B4-BE49-F238E27FC236}">
                <a16:creationId xmlns:a16="http://schemas.microsoft.com/office/drawing/2014/main" id="{F7823A1C-8990-4C2F-94A5-FFE7991BF03E}"/>
              </a:ext>
            </a:extLst>
          </p:cNvPr>
          <p:cNvSpPr txBox="1">
            <a:spLocks noChangeArrowheads="1"/>
          </p:cNvSpPr>
          <p:nvPr/>
        </p:nvSpPr>
        <p:spPr bwMode="auto">
          <a:xfrm>
            <a:off x="4875211" y="3543351"/>
            <a:ext cx="2441575" cy="506292"/>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sz="2000">
                <a:solidFill>
                  <a:schemeClr val="bg1"/>
                </a:solidFill>
              </a:rPr>
              <a:t>Health &amp; Wellness</a:t>
            </a:r>
          </a:p>
        </p:txBody>
      </p:sp>
      <p:sp>
        <p:nvSpPr>
          <p:cNvPr id="35856" name="TextBox 18">
            <a:extLst>
              <a:ext uri="{FF2B5EF4-FFF2-40B4-BE49-F238E27FC236}">
                <a16:creationId xmlns:a16="http://schemas.microsoft.com/office/drawing/2014/main" id="{95941303-BDBA-4CDF-B1CA-F35EC5A1FDE0}"/>
              </a:ext>
            </a:extLst>
          </p:cNvPr>
          <p:cNvSpPr txBox="1">
            <a:spLocks noChangeArrowheads="1"/>
          </p:cNvSpPr>
          <p:nvPr/>
        </p:nvSpPr>
        <p:spPr bwMode="auto">
          <a:xfrm>
            <a:off x="8613775" y="3553261"/>
            <a:ext cx="2438400" cy="431800"/>
          </a:xfrm>
          <a:prstGeom prst="rect">
            <a:avLst/>
          </a:prstGeom>
          <a:solidFill>
            <a:srgbClr val="1E45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a:solidFill>
                  <a:schemeClr val="bg1"/>
                </a:solidFill>
              </a:rPr>
              <a:t>Socialization</a:t>
            </a:r>
          </a:p>
        </p:txBody>
      </p:sp>
      <p:sp>
        <p:nvSpPr>
          <p:cNvPr id="2" name="Rectangle 1">
            <a:extLst>
              <a:ext uri="{FF2B5EF4-FFF2-40B4-BE49-F238E27FC236}">
                <a16:creationId xmlns:a16="http://schemas.microsoft.com/office/drawing/2014/main" id="{B4986ACA-8395-4CFF-8E2F-8B8F25884942}"/>
              </a:ext>
            </a:extLst>
          </p:cNvPr>
          <p:cNvSpPr/>
          <p:nvPr/>
        </p:nvSpPr>
        <p:spPr>
          <a:xfrm>
            <a:off x="3228976" y="5419259"/>
            <a:ext cx="2133600" cy="381000"/>
          </a:xfrm>
          <a:prstGeom prst="rect">
            <a:avLst/>
          </a:prstGeom>
          <a:solidFill>
            <a:srgbClr val="1E459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200"/>
              <a:t>Work Readiness</a:t>
            </a:r>
          </a:p>
        </p:txBody>
      </p:sp>
      <p:sp>
        <p:nvSpPr>
          <p:cNvPr id="3" name="TextBox 2">
            <a:extLst>
              <a:ext uri="{FF2B5EF4-FFF2-40B4-BE49-F238E27FC236}">
                <a16:creationId xmlns:a16="http://schemas.microsoft.com/office/drawing/2014/main" id="{6BD001FB-09E8-4CE3-BE82-99E4E2A4F042}"/>
              </a:ext>
            </a:extLst>
          </p:cNvPr>
          <p:cNvSpPr txBox="1"/>
          <p:nvPr/>
        </p:nvSpPr>
        <p:spPr>
          <a:xfrm>
            <a:off x="3228976" y="5842174"/>
            <a:ext cx="1905000" cy="954107"/>
          </a:xfrm>
          <a:prstGeom prst="rect">
            <a:avLst/>
          </a:prstGeom>
          <a:noFill/>
        </p:spPr>
        <p:txBody>
          <a:bodyPr>
            <a:spAutoFit/>
          </a:bodyPr>
          <a:lstStyle/>
          <a:p>
            <a:pPr marL="285750" indent="-285750">
              <a:buFont typeface="Arial" panose="020B0604020202020204" pitchFamily="34" charset="0"/>
              <a:buChar char="•"/>
              <a:defRPr/>
            </a:pPr>
            <a:r>
              <a:rPr lang="en-US" sz="1400">
                <a:cs typeface="Arial" charset="0"/>
              </a:rPr>
              <a:t>Professionalism</a:t>
            </a:r>
          </a:p>
          <a:p>
            <a:pPr marL="285750" indent="-285750">
              <a:buFont typeface="Arial" panose="020B0604020202020204" pitchFamily="34" charset="0"/>
              <a:buChar char="•"/>
              <a:defRPr/>
            </a:pPr>
            <a:r>
              <a:rPr lang="en-US" sz="1400">
                <a:cs typeface="Arial" charset="0"/>
              </a:rPr>
              <a:t>Interview Skills</a:t>
            </a:r>
          </a:p>
          <a:p>
            <a:pPr marL="285750" indent="-285750">
              <a:buFont typeface="Arial" panose="020B0604020202020204" pitchFamily="34" charset="0"/>
              <a:buChar char="•"/>
              <a:defRPr/>
            </a:pPr>
            <a:r>
              <a:rPr lang="en-US" sz="1400">
                <a:cs typeface="Arial" charset="0"/>
              </a:rPr>
              <a:t>Volunteer work in the community</a:t>
            </a:r>
          </a:p>
        </p:txBody>
      </p:sp>
      <p:sp>
        <p:nvSpPr>
          <p:cNvPr id="5" name="TextBox 4">
            <a:extLst>
              <a:ext uri="{FF2B5EF4-FFF2-40B4-BE49-F238E27FC236}">
                <a16:creationId xmlns:a16="http://schemas.microsoft.com/office/drawing/2014/main" id="{CA6D11BA-A17D-401E-97AA-9A0D52640052}"/>
              </a:ext>
            </a:extLst>
          </p:cNvPr>
          <p:cNvSpPr txBox="1"/>
          <p:nvPr/>
        </p:nvSpPr>
        <p:spPr>
          <a:xfrm>
            <a:off x="8610600" y="4088537"/>
            <a:ext cx="2667000" cy="1169988"/>
          </a:xfrm>
          <a:prstGeom prst="rect">
            <a:avLst/>
          </a:prstGeom>
          <a:noFill/>
        </p:spPr>
        <p:txBody>
          <a:bodyPr>
            <a:spAutoFit/>
          </a:bodyPr>
          <a:lstStyle/>
          <a:p>
            <a:pPr marL="285750" indent="-285750">
              <a:buFont typeface="Arial" panose="020B0604020202020204" pitchFamily="34" charset="0"/>
              <a:buChar char="•"/>
              <a:defRPr/>
            </a:pPr>
            <a:r>
              <a:rPr lang="en-US" sz="1400">
                <a:cs typeface="Arial" charset="0"/>
              </a:rPr>
              <a:t>Museums, tours, sightseeing</a:t>
            </a:r>
          </a:p>
          <a:p>
            <a:pPr marL="285750" indent="-285750">
              <a:buFont typeface="Arial" panose="020B0604020202020204" pitchFamily="34" charset="0"/>
              <a:buChar char="•"/>
              <a:defRPr/>
            </a:pPr>
            <a:r>
              <a:rPr lang="en-US" sz="1400">
                <a:cs typeface="Arial" charset="0"/>
              </a:rPr>
              <a:t>Movies</a:t>
            </a:r>
          </a:p>
          <a:p>
            <a:pPr marL="285750" indent="-285750">
              <a:buFont typeface="Arial" panose="020B0604020202020204" pitchFamily="34" charset="0"/>
              <a:buChar char="•"/>
              <a:defRPr/>
            </a:pPr>
            <a:r>
              <a:rPr lang="en-US" sz="1400">
                <a:cs typeface="Arial" charset="0"/>
              </a:rPr>
              <a:t>Bowling</a:t>
            </a:r>
          </a:p>
          <a:p>
            <a:pPr marL="285750" indent="-285750">
              <a:buFont typeface="Arial" panose="020B0604020202020204" pitchFamily="34" charset="0"/>
              <a:buChar char="•"/>
              <a:defRPr/>
            </a:pPr>
            <a:r>
              <a:rPr lang="en-US" sz="1400">
                <a:cs typeface="Arial" charset="0"/>
              </a:rPr>
              <a:t>Creative Arts</a:t>
            </a:r>
          </a:p>
          <a:p>
            <a:pPr marL="285750" indent="-285750">
              <a:buFont typeface="Arial" panose="020B0604020202020204" pitchFamily="34" charset="0"/>
              <a:buChar char="•"/>
              <a:defRPr/>
            </a:pPr>
            <a:r>
              <a:rPr lang="en-US" sz="1400">
                <a:cs typeface="Arial" charset="0"/>
              </a:rPr>
              <a:t>Local Events and Fairs</a:t>
            </a:r>
          </a:p>
        </p:txBody>
      </p:sp>
      <p:pic>
        <p:nvPicPr>
          <p:cNvPr id="20" name="Picture 19" descr="Logo&#10;&#10;Description automatically generated">
            <a:extLst>
              <a:ext uri="{FF2B5EF4-FFF2-40B4-BE49-F238E27FC236}">
                <a16:creationId xmlns:a16="http://schemas.microsoft.com/office/drawing/2014/main" id="{099E3CC1-7E01-45F2-9B28-4E65A0332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spTree>
    <p:extLst>
      <p:ext uri="{BB962C8B-B14F-4D97-AF65-F5344CB8AC3E}">
        <p14:creationId xmlns:p14="http://schemas.microsoft.com/office/powerpoint/2010/main" val="30761452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65B7D-4156-4B3B-8A2E-5EEC3B6C0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065" y="2084832"/>
            <a:ext cx="5118099" cy="4043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Content Placeholder 6">
            <a:extLst>
              <a:ext uri="{FF2B5EF4-FFF2-40B4-BE49-F238E27FC236}">
                <a16:creationId xmlns:a16="http://schemas.microsoft.com/office/drawing/2014/main" id="{351BBE5A-98DE-4B34-B9F3-9031FD837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200" y="436323"/>
            <a:ext cx="4482721" cy="3068637"/>
          </a:xfrm>
          <a:prstGeom prst="rect">
            <a:avLst/>
          </a:prstGeom>
          <a:ln w="38100" cap="sq">
            <a:solidFill>
              <a:srgbClr val="000000"/>
            </a:solidFill>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37059B19-2F7E-4C51-9C6A-F9415CEC3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200" y="3773726"/>
            <a:ext cx="4482722" cy="2721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a:extLst>
              <a:ext uri="{FF2B5EF4-FFF2-40B4-BE49-F238E27FC236}">
                <a16:creationId xmlns:a16="http://schemas.microsoft.com/office/drawing/2014/main" id="{B41A8D1C-2CCA-4D4E-ABE6-7DA6F12CB62F}"/>
              </a:ext>
            </a:extLst>
          </p:cNvPr>
          <p:cNvSpPr>
            <a:spLocks noGrp="1"/>
          </p:cNvSpPr>
          <p:nvPr>
            <p:ph type="title"/>
          </p:nvPr>
        </p:nvSpPr>
        <p:spPr/>
        <p:txBody>
          <a:bodyPr/>
          <a:lstStyle/>
          <a:p>
            <a:r>
              <a:rPr lang="en-US"/>
              <a:t>Work readiness</a:t>
            </a:r>
          </a:p>
        </p:txBody>
      </p:sp>
    </p:spTree>
    <p:extLst>
      <p:ext uri="{BB962C8B-B14F-4D97-AF65-F5344CB8AC3E}">
        <p14:creationId xmlns:p14="http://schemas.microsoft.com/office/powerpoint/2010/main" val="12144030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902D-8D97-42CE-8B2C-8DA1CC359F31}"/>
              </a:ext>
            </a:extLst>
          </p:cNvPr>
          <p:cNvSpPr>
            <a:spLocks noGrp="1"/>
          </p:cNvSpPr>
          <p:nvPr>
            <p:ph type="title"/>
          </p:nvPr>
        </p:nvSpPr>
        <p:spPr/>
        <p:txBody>
          <a:bodyPr/>
          <a:lstStyle/>
          <a:p>
            <a:r>
              <a:rPr lang="en-US"/>
              <a:t>Health &amp; Wellness</a:t>
            </a:r>
          </a:p>
        </p:txBody>
      </p:sp>
      <p:pic>
        <p:nvPicPr>
          <p:cNvPr id="4" name="Picture 3" descr="A group of people in a room&#10;&#10;Description automatically generated">
            <a:extLst>
              <a:ext uri="{FF2B5EF4-FFF2-40B4-BE49-F238E27FC236}">
                <a16:creationId xmlns:a16="http://schemas.microsoft.com/office/drawing/2014/main" id="{20206654-6781-4E53-B6E9-0464D0E5331E}"/>
              </a:ext>
            </a:extLst>
          </p:cNvPr>
          <p:cNvPicPr>
            <a:picLocks noChangeAspect="1"/>
          </p:cNvPicPr>
          <p:nvPr/>
        </p:nvPicPr>
        <p:blipFill rotWithShape="1">
          <a:blip r:embed="rId2">
            <a:extLst>
              <a:ext uri="{28A0092B-C50C-407E-A947-70E740481C1C}">
                <a14:useLocalDpi xmlns:a14="http://schemas.microsoft.com/office/drawing/2010/main" val="0"/>
              </a:ext>
            </a:extLst>
          </a:blip>
          <a:srcRect l="3337" t="17380" r="3532"/>
          <a:stretch/>
        </p:blipFill>
        <p:spPr>
          <a:xfrm>
            <a:off x="716437" y="2948250"/>
            <a:ext cx="5712521" cy="3667760"/>
          </a:xfrm>
          <a:prstGeom prst="rect">
            <a:avLst/>
          </a:prstGeom>
          <a:ln w="28575" cap="sq">
            <a:solidFill>
              <a:srgbClr val="000000"/>
            </a:solidFill>
            <a:prstDash val="solid"/>
            <a:miter lim="800000"/>
          </a:ln>
          <a:effectLst/>
        </p:spPr>
      </p:pic>
      <p:pic>
        <p:nvPicPr>
          <p:cNvPr id="6" name="Picture 5" descr="A picture containing indoor, table, room, sitting&#10;&#10;Description automatically generated">
            <a:extLst>
              <a:ext uri="{FF2B5EF4-FFF2-40B4-BE49-F238E27FC236}">
                <a16:creationId xmlns:a16="http://schemas.microsoft.com/office/drawing/2014/main" id="{87479507-C922-45A0-A0D4-2CB5E108B0A7}"/>
              </a:ext>
            </a:extLst>
          </p:cNvPr>
          <p:cNvPicPr>
            <a:picLocks noChangeAspect="1"/>
          </p:cNvPicPr>
          <p:nvPr/>
        </p:nvPicPr>
        <p:blipFill rotWithShape="1">
          <a:blip r:embed="rId3">
            <a:extLst>
              <a:ext uri="{28A0092B-C50C-407E-A947-70E740481C1C}">
                <a14:useLocalDpi xmlns:a14="http://schemas.microsoft.com/office/drawing/2010/main" val="0"/>
              </a:ext>
            </a:extLst>
          </a:blip>
          <a:srcRect l="8225" t="11757"/>
          <a:stretch/>
        </p:blipFill>
        <p:spPr>
          <a:xfrm>
            <a:off x="6542301" y="2939289"/>
            <a:ext cx="4854705" cy="3667760"/>
          </a:xfrm>
          <a:prstGeom prst="rect">
            <a:avLst/>
          </a:prstGeom>
          <a:ln w="28575" cap="sq">
            <a:solidFill>
              <a:srgbClr val="000000"/>
            </a:solidFill>
            <a:prstDash val="solid"/>
            <a:miter lim="800000"/>
          </a:ln>
          <a:effectLst/>
        </p:spPr>
      </p:pic>
      <p:sp>
        <p:nvSpPr>
          <p:cNvPr id="8" name="Content Placeholder 2">
            <a:extLst>
              <a:ext uri="{FF2B5EF4-FFF2-40B4-BE49-F238E27FC236}">
                <a16:creationId xmlns:a16="http://schemas.microsoft.com/office/drawing/2014/main" id="{CD251DA7-4108-42CB-9EF9-BAC9BDCFA54E}"/>
              </a:ext>
            </a:extLst>
          </p:cNvPr>
          <p:cNvSpPr txBox="1">
            <a:spLocks/>
          </p:cNvSpPr>
          <p:nvPr/>
        </p:nvSpPr>
        <p:spPr>
          <a:xfrm>
            <a:off x="1024128" y="1698171"/>
            <a:ext cx="9720071" cy="128472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lnSpc>
                <a:spcPct val="100000"/>
              </a:lnSpc>
              <a:spcBef>
                <a:spcPts val="0"/>
              </a:spcBef>
              <a:spcAft>
                <a:spcPts val="0"/>
              </a:spcAft>
              <a:buNone/>
            </a:pPr>
            <a:r>
              <a:rPr lang="en-US"/>
              <a:t>Being healthy is one of the most important goals that the people we support choose to work on.  Every week, our day habilitation offers opportunities to participate in fitness, Zumba, and yoga classes.</a:t>
            </a:r>
          </a:p>
        </p:txBody>
      </p:sp>
    </p:spTree>
    <p:extLst>
      <p:ext uri="{BB962C8B-B14F-4D97-AF65-F5344CB8AC3E}">
        <p14:creationId xmlns:p14="http://schemas.microsoft.com/office/powerpoint/2010/main" val="33197860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6A2DB-965C-43BD-91E2-DB2270BDA803}"/>
              </a:ext>
            </a:extLst>
          </p:cNvPr>
          <p:cNvSpPr>
            <a:spLocks noGrp="1"/>
          </p:cNvSpPr>
          <p:nvPr>
            <p:ph type="title"/>
          </p:nvPr>
        </p:nvSpPr>
        <p:spPr/>
        <p:txBody>
          <a:bodyPr/>
          <a:lstStyle/>
          <a:p>
            <a:r>
              <a:rPr lang="en-US"/>
              <a:t>Nutrition &amp; Cooking</a:t>
            </a:r>
          </a:p>
        </p:txBody>
      </p:sp>
      <p:pic>
        <p:nvPicPr>
          <p:cNvPr id="6" name="Picture Placeholder 5" descr="A picture containing indoor, small, sitting, person&#10;&#10;Description automatically generated">
            <a:extLst>
              <a:ext uri="{FF2B5EF4-FFF2-40B4-BE49-F238E27FC236}">
                <a16:creationId xmlns:a16="http://schemas.microsoft.com/office/drawing/2014/main" id="{65C36776-19BA-424F-B826-B3BB695E84FE}"/>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4993" b="24993"/>
          <a:stretch>
            <a:fillRect/>
          </a:stretch>
        </p:blipFill>
        <p:spPr>
          <a:xfrm rot="5400000">
            <a:off x="3377090" y="3406371"/>
            <a:ext cx="3848403" cy="2724150"/>
          </a:xfrm>
          <a:prstGeom prst="rect">
            <a:avLst/>
          </a:prstGeom>
          <a:ln w="28575" cap="sq">
            <a:solidFill>
              <a:srgbClr val="000000"/>
            </a:solidFill>
            <a:prstDash val="solid"/>
            <a:miter lim="800000"/>
          </a:ln>
          <a:effectLst/>
        </p:spPr>
      </p:pic>
      <p:pic>
        <p:nvPicPr>
          <p:cNvPr id="10" name="Picture 9" descr="A picture containing person, indoor, table, person&#10;&#10;Description automatically generated">
            <a:extLst>
              <a:ext uri="{FF2B5EF4-FFF2-40B4-BE49-F238E27FC236}">
                <a16:creationId xmlns:a16="http://schemas.microsoft.com/office/drawing/2014/main" id="{701B4410-6389-4724-8020-D593526BB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407858" y="3915554"/>
            <a:ext cx="2952337" cy="2204461"/>
          </a:xfrm>
          <a:prstGeom prst="rect">
            <a:avLst/>
          </a:prstGeom>
          <a:ln w="28575" cap="sq">
            <a:solidFill>
              <a:srgbClr val="000000"/>
            </a:solidFill>
            <a:prstDash val="solid"/>
            <a:miter lim="800000"/>
          </a:ln>
          <a:effectLst/>
        </p:spPr>
      </p:pic>
      <p:pic>
        <p:nvPicPr>
          <p:cNvPr id="17" name="Picture 16" descr="A picture containing person, sitting, table, young&#10;&#10;Description automatically generated">
            <a:extLst>
              <a:ext uri="{FF2B5EF4-FFF2-40B4-BE49-F238E27FC236}">
                <a16:creationId xmlns:a16="http://schemas.microsoft.com/office/drawing/2014/main" id="{D3FE137D-39E2-46D6-B62D-98BD60F86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298381" y="3495301"/>
            <a:ext cx="3848405" cy="2546287"/>
          </a:xfrm>
          <a:prstGeom prst="rect">
            <a:avLst/>
          </a:prstGeom>
          <a:ln w="28575" cap="sq">
            <a:solidFill>
              <a:srgbClr val="000000"/>
            </a:solidFill>
            <a:prstDash val="solid"/>
            <a:miter lim="800000"/>
          </a:ln>
          <a:effectLst/>
        </p:spPr>
      </p:pic>
      <p:pic>
        <p:nvPicPr>
          <p:cNvPr id="19" name="Picture 18" descr="A picture containing room, bedroom, bed, person&#10;&#10;Description automatically generated">
            <a:extLst>
              <a:ext uri="{FF2B5EF4-FFF2-40B4-BE49-F238E27FC236}">
                <a16:creationId xmlns:a16="http://schemas.microsoft.com/office/drawing/2014/main" id="{7F95955B-2100-43CF-99BB-F0E17AD0BD4D}"/>
              </a:ext>
            </a:extLst>
          </p:cNvPr>
          <p:cNvPicPr>
            <a:picLocks noChangeAspect="1"/>
          </p:cNvPicPr>
          <p:nvPr/>
        </p:nvPicPr>
        <p:blipFill rotWithShape="1">
          <a:blip r:embed="rId5">
            <a:extLst>
              <a:ext uri="{28A0092B-C50C-407E-A947-70E740481C1C}">
                <a14:useLocalDpi xmlns:a14="http://schemas.microsoft.com/office/drawing/2010/main" val="0"/>
              </a:ext>
            </a:extLst>
          </a:blip>
          <a:srcRect l="30357" t="16031" r="19648" b="16588"/>
          <a:stretch/>
        </p:blipFill>
        <p:spPr>
          <a:xfrm rot="5400000">
            <a:off x="9522157" y="820758"/>
            <a:ext cx="2723737" cy="2204459"/>
          </a:xfrm>
          <a:prstGeom prst="rect">
            <a:avLst/>
          </a:prstGeom>
          <a:ln w="28575" cap="sq">
            <a:solidFill>
              <a:schemeClr val="accent1"/>
            </a:solidFill>
            <a:prstDash val="solid"/>
            <a:miter lim="800000"/>
          </a:ln>
          <a:effectLst/>
        </p:spPr>
      </p:pic>
      <p:sp>
        <p:nvSpPr>
          <p:cNvPr id="9" name="Content Placeholder 2">
            <a:extLst>
              <a:ext uri="{FF2B5EF4-FFF2-40B4-BE49-F238E27FC236}">
                <a16:creationId xmlns:a16="http://schemas.microsoft.com/office/drawing/2014/main" id="{6FCFEB42-8483-4297-A298-AF65F771A25E}"/>
              </a:ext>
            </a:extLst>
          </p:cNvPr>
          <p:cNvSpPr txBox="1">
            <a:spLocks/>
          </p:cNvSpPr>
          <p:nvPr/>
        </p:nvSpPr>
        <p:spPr>
          <a:xfrm>
            <a:off x="1024128" y="1698171"/>
            <a:ext cx="8471599" cy="86721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a:lnSpc>
                <a:spcPct val="100000"/>
              </a:lnSpc>
              <a:spcBef>
                <a:spcPts val="0"/>
              </a:spcBef>
              <a:spcAft>
                <a:spcPts val="0"/>
              </a:spcAft>
            </a:pPr>
            <a:r>
              <a:rPr lang="en-US"/>
              <a:t>Each week, the people we support have the opportunity to learn simple recipes for healthy snacks they can make with their friends and families at home.</a:t>
            </a:r>
          </a:p>
        </p:txBody>
      </p:sp>
      <p:pic>
        <p:nvPicPr>
          <p:cNvPr id="3" name="Picture 2">
            <a:extLst>
              <a:ext uri="{FF2B5EF4-FFF2-40B4-BE49-F238E27FC236}">
                <a16:creationId xmlns:a16="http://schemas.microsoft.com/office/drawing/2014/main" id="{A4705FBC-8107-4DB7-A1FF-BC78BF8B15E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2301" y="2844242"/>
            <a:ext cx="2886302" cy="3848404"/>
          </a:xfrm>
          <a:prstGeom prst="rect">
            <a:avLst/>
          </a:prstGeom>
          <a:noFill/>
          <a:ln w="28575" cap="sq">
            <a:solidFill>
              <a:srgbClr val="000000"/>
            </a:solidFill>
            <a:miter lim="800000"/>
            <a:headEnd/>
            <a:tailEn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5945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10E1812F-EB5A-4AA3-BB12-6DDB414DDEE6}"/>
              </a:ext>
            </a:extLst>
          </p:cNvPr>
          <p:cNvPicPr>
            <a:picLocks noChangeAspect="1"/>
          </p:cNvPicPr>
          <p:nvPr/>
        </p:nvPicPr>
        <p:blipFill rotWithShape="1">
          <a:blip r:embed="rId2">
            <a:extLst>
              <a:ext uri="{28A0092B-C50C-407E-A947-70E740481C1C}">
                <a14:useLocalDpi xmlns:a14="http://schemas.microsoft.com/office/drawing/2010/main" val="0"/>
              </a:ext>
            </a:extLst>
          </a:blip>
          <a:srcRect l="2526" t="8003" r="9569" b="5387"/>
          <a:stretch/>
        </p:blipFill>
        <p:spPr>
          <a:xfrm>
            <a:off x="930728" y="698593"/>
            <a:ext cx="4065814" cy="3004457"/>
          </a:xfrm>
          <a:prstGeom prst="rect">
            <a:avLst/>
          </a:prstGeom>
          <a:ln w="38100" cap="sq">
            <a:solidFill>
              <a:srgbClr val="000000"/>
            </a:solidFill>
            <a:prstDash val="solid"/>
            <a:miter lim="800000"/>
          </a:ln>
          <a:effectLst/>
        </p:spPr>
      </p:pic>
      <p:pic>
        <p:nvPicPr>
          <p:cNvPr id="5" name="Picture 4" descr="A picture containing table, food&#10;&#10;Description automatically generated">
            <a:extLst>
              <a:ext uri="{FF2B5EF4-FFF2-40B4-BE49-F238E27FC236}">
                <a16:creationId xmlns:a16="http://schemas.microsoft.com/office/drawing/2014/main" id="{274D25EA-CB2C-4B94-A81F-72893C280E5C}"/>
              </a:ext>
            </a:extLst>
          </p:cNvPr>
          <p:cNvPicPr>
            <a:picLocks noChangeAspect="1"/>
          </p:cNvPicPr>
          <p:nvPr/>
        </p:nvPicPr>
        <p:blipFill rotWithShape="1">
          <a:blip r:embed="rId3">
            <a:extLst>
              <a:ext uri="{28A0092B-C50C-407E-A947-70E740481C1C}">
                <a14:useLocalDpi xmlns:a14="http://schemas.microsoft.com/office/drawing/2010/main" val="0"/>
              </a:ext>
            </a:extLst>
          </a:blip>
          <a:srcRect l="8114" t="16789" r="17926" b="10680"/>
          <a:stretch/>
        </p:blipFill>
        <p:spPr>
          <a:xfrm rot="5400000">
            <a:off x="4743451" y="2806453"/>
            <a:ext cx="3869868" cy="2846392"/>
          </a:xfrm>
          <a:prstGeom prst="rect">
            <a:avLst/>
          </a:prstGeom>
          <a:ln w="28575" cap="sq">
            <a:solidFill>
              <a:srgbClr val="000000"/>
            </a:solidFill>
            <a:prstDash val="solid"/>
            <a:miter lim="800000"/>
          </a:ln>
          <a:effectLst/>
        </p:spPr>
      </p:pic>
      <p:pic>
        <p:nvPicPr>
          <p:cNvPr id="6" name="Picture 5" descr="Logo&#10;&#10;Description automatically generated">
            <a:extLst>
              <a:ext uri="{FF2B5EF4-FFF2-40B4-BE49-F238E27FC236}">
                <a16:creationId xmlns:a16="http://schemas.microsoft.com/office/drawing/2014/main" id="{8D7ED3D7-29F1-4B74-9FA8-C4B475913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16" y="5852921"/>
            <a:ext cx="1330684" cy="839726"/>
          </a:xfrm>
          <a:prstGeom prst="rect">
            <a:avLst/>
          </a:prstGeom>
        </p:spPr>
      </p:pic>
      <p:pic>
        <p:nvPicPr>
          <p:cNvPr id="9" name="Picture 8" descr="A picture containing person, person, table, plate&#10;&#10;Description automatically generated">
            <a:extLst>
              <a:ext uri="{FF2B5EF4-FFF2-40B4-BE49-F238E27FC236}">
                <a16:creationId xmlns:a16="http://schemas.microsoft.com/office/drawing/2014/main" id="{66FA1AF2-2C14-474A-A15E-D267A1994D61}"/>
              </a:ext>
            </a:extLst>
          </p:cNvPr>
          <p:cNvPicPr>
            <a:picLocks noChangeAspect="1"/>
          </p:cNvPicPr>
          <p:nvPr/>
        </p:nvPicPr>
        <p:blipFill rotWithShape="1">
          <a:blip r:embed="rId5">
            <a:extLst>
              <a:ext uri="{28A0092B-C50C-407E-A947-70E740481C1C}">
                <a14:useLocalDpi xmlns:a14="http://schemas.microsoft.com/office/drawing/2010/main" val="0"/>
              </a:ext>
            </a:extLst>
          </a:blip>
          <a:srcRect t="3482" b="4636"/>
          <a:stretch/>
        </p:blipFill>
        <p:spPr>
          <a:xfrm rot="5400000">
            <a:off x="7557274" y="1042964"/>
            <a:ext cx="5165537" cy="3559629"/>
          </a:xfrm>
          <a:prstGeom prst="rect">
            <a:avLst/>
          </a:prstGeom>
          <a:ln w="28575" cap="sq">
            <a:solidFill>
              <a:srgbClr val="000000"/>
            </a:solidFill>
            <a:prstDash val="solid"/>
            <a:miter lim="800000"/>
          </a:ln>
          <a:effectLst/>
        </p:spPr>
      </p:pic>
      <p:pic>
        <p:nvPicPr>
          <p:cNvPr id="11" name="Picture 10" descr="A bowl of food on a plate&#10;&#10;Description automatically generated">
            <a:extLst>
              <a:ext uri="{FF2B5EF4-FFF2-40B4-BE49-F238E27FC236}">
                <a16:creationId xmlns:a16="http://schemas.microsoft.com/office/drawing/2014/main" id="{1F70D1AF-0528-4567-909A-22DFEE14D58C}"/>
              </a:ext>
            </a:extLst>
          </p:cNvPr>
          <p:cNvPicPr>
            <a:picLocks noChangeAspect="1"/>
          </p:cNvPicPr>
          <p:nvPr/>
        </p:nvPicPr>
        <p:blipFill rotWithShape="1">
          <a:blip r:embed="rId6">
            <a:extLst>
              <a:ext uri="{28A0092B-C50C-407E-A947-70E740481C1C}">
                <a14:useLocalDpi xmlns:a14="http://schemas.microsoft.com/office/drawing/2010/main" val="0"/>
              </a:ext>
            </a:extLst>
          </a:blip>
          <a:srcRect l="14309" r="18392"/>
          <a:stretch/>
        </p:blipFill>
        <p:spPr>
          <a:xfrm rot="5400000">
            <a:off x="2152744" y="4103642"/>
            <a:ext cx="2202291" cy="2454305"/>
          </a:xfrm>
          <a:prstGeom prst="rect">
            <a:avLst/>
          </a:prstGeom>
          <a:ln w="28575" cap="sq">
            <a:solidFill>
              <a:srgbClr val="000000"/>
            </a:solidFill>
            <a:prstDash val="solid"/>
            <a:miter lim="800000"/>
          </a:ln>
          <a:effectLst/>
        </p:spPr>
      </p:pic>
    </p:spTree>
    <p:extLst>
      <p:ext uri="{BB962C8B-B14F-4D97-AF65-F5344CB8AC3E}">
        <p14:creationId xmlns:p14="http://schemas.microsoft.com/office/powerpoint/2010/main" val="42888347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BDCAE40196E641B37785E36B16B8E5" ma:contentTypeVersion="14" ma:contentTypeDescription="Create a new document." ma:contentTypeScope="" ma:versionID="31f2be74fbafe09ae9a9e7babd337744">
  <xsd:schema xmlns:xsd="http://www.w3.org/2001/XMLSchema" xmlns:xs="http://www.w3.org/2001/XMLSchema" xmlns:p="http://schemas.microsoft.com/office/2006/metadata/properties" xmlns:ns1="http://schemas.microsoft.com/sharepoint/v3" xmlns:ns2="4e9e5f0d-7600-475a-a21d-18194fa4539f" xmlns:ns3="2f531c99-e151-4ec2-9a61-828b8f3974d1" targetNamespace="http://schemas.microsoft.com/office/2006/metadata/properties" ma:root="true" ma:fieldsID="8317c9445f5619362b4646732bae728e" ns1:_="" ns2:_="" ns3:_="">
    <xsd:import namespace="http://schemas.microsoft.com/sharepoint/v3"/>
    <xsd:import namespace="4e9e5f0d-7600-475a-a21d-18194fa4539f"/>
    <xsd:import namespace="2f531c99-e151-4ec2-9a61-828b8f3974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1:_ip_UnifiedCompliancePolicyProperties" minOccurs="0"/>
                <xsd:element ref="ns1:_ip_UnifiedCompliancePolicyUIAc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9e5f0d-7600-475a-a21d-18194fa4539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531c99-e151-4ec2-9a61-828b8f3974d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FACFCF-F9F6-4515-B073-4E62DDE06C0D}">
  <ds:schemaRefs>
    <ds:schemaRef ds:uri="http://schemas.openxmlformats.org/package/2006/metadata/core-properties"/>
    <ds:schemaRef ds:uri="http://schemas.microsoft.com/office/2006/documentManagement/types"/>
    <ds:schemaRef ds:uri="http://schemas.microsoft.com/office/2006/metadata/properties"/>
    <ds:schemaRef ds:uri="http://purl.org/dc/elements/1.1/"/>
    <ds:schemaRef ds:uri="http://schemas.microsoft.com/office/infopath/2007/PartnerControls"/>
    <ds:schemaRef ds:uri="2f531c99-e151-4ec2-9a61-828b8f3974d1"/>
    <ds:schemaRef ds:uri="4e9e5f0d-7600-475a-a21d-18194fa4539f"/>
    <ds:schemaRef ds:uri="http://purl.org/dc/dcmitype/"/>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185047F6-A768-407A-B530-DA9773AC6E22}">
  <ds:schemaRefs>
    <ds:schemaRef ds:uri="http://schemas.microsoft.com/sharepoint/v3/contenttype/forms"/>
  </ds:schemaRefs>
</ds:datastoreItem>
</file>

<file path=customXml/itemProps3.xml><?xml version="1.0" encoding="utf-8"?>
<ds:datastoreItem xmlns:ds="http://schemas.openxmlformats.org/officeDocument/2006/customXml" ds:itemID="{8825AC1D-EB00-4B89-BE3C-375E0C2217B1}">
  <ds:schemaRefs>
    <ds:schemaRef ds:uri="2f531c99-e151-4ec2-9a61-828b8f3974d1"/>
    <ds:schemaRef ds:uri="4e9e5f0d-7600-475a-a21d-18194fa453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1</TotalTime>
  <Words>753</Words>
  <Application>Microsoft Office PowerPoint</Application>
  <PresentationFormat>Widescreen</PresentationFormat>
  <Paragraphs>101</Paragraphs>
  <Slides>20</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Book Antiqua</vt:lpstr>
      <vt:lpstr>Calibri</vt:lpstr>
      <vt:lpstr>Tw Cen MT</vt:lpstr>
      <vt:lpstr>Tw Cen MT Condensed</vt:lpstr>
      <vt:lpstr>Wingdings 3</vt:lpstr>
      <vt:lpstr>Integral</vt:lpstr>
      <vt:lpstr>The Pride Center Farmingdale Day Habilitation</vt:lpstr>
      <vt:lpstr>What is the Pride Center?</vt:lpstr>
      <vt:lpstr>Farmingdale day hab family</vt:lpstr>
      <vt:lpstr>The First Steps…</vt:lpstr>
      <vt:lpstr>Valued Outcome Areas</vt:lpstr>
      <vt:lpstr>Work readiness</vt:lpstr>
      <vt:lpstr>Health &amp; Wellness</vt:lpstr>
      <vt:lpstr>Nutrition &amp; Cooking</vt:lpstr>
      <vt:lpstr>PowerPoint Presentation</vt:lpstr>
      <vt:lpstr>Creative Arts</vt:lpstr>
      <vt:lpstr>Staying safe while staying home</vt:lpstr>
      <vt:lpstr>Virtual Day Habilitation</vt:lpstr>
      <vt:lpstr>Re-opening Day Habilitation</vt:lpstr>
      <vt:lpstr>PowerPoint Presentation</vt:lpstr>
      <vt:lpstr>PowerPoint Presentation</vt:lpstr>
      <vt:lpstr>Day Habilitation &amp; the community</vt:lpstr>
      <vt:lpstr>Staying safe in the community</vt:lpstr>
      <vt:lpstr>Community Trips</vt:lpstr>
      <vt:lpstr>Thank you</vt:lpstr>
      <vt:lpstr>For More Information,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Farmingdale Day Habilitation Without Walls</dc:title>
  <dc:creator>Alexandra Sanchez</dc:creator>
  <cp:lastModifiedBy>Elizabeth Stehle</cp:lastModifiedBy>
  <cp:revision>3</cp:revision>
  <dcterms:created xsi:type="dcterms:W3CDTF">2020-10-15T12:04:53Z</dcterms:created>
  <dcterms:modified xsi:type="dcterms:W3CDTF">2020-11-13T19:15:56Z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0x010100C9BDCAE40196E641B37785E36B16B8E5</vt:lpwstr>
  </property>
</Properties>
</file>